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91" r:id="rId3"/>
    <p:sldId id="257" r:id="rId4"/>
    <p:sldId id="290" r:id="rId5"/>
    <p:sldId id="281" r:id="rId6"/>
    <p:sldId id="288" r:id="rId7"/>
    <p:sldId id="289" r:id="rId8"/>
    <p:sldId id="285" r:id="rId9"/>
    <p:sldId id="286" r:id="rId10"/>
    <p:sldId id="287" r:id="rId11"/>
    <p:sldId id="258" r:id="rId12"/>
    <p:sldId id="259" r:id="rId13"/>
    <p:sldId id="260" r:id="rId14"/>
    <p:sldId id="284" r:id="rId15"/>
    <p:sldId id="262" r:id="rId16"/>
    <p:sldId id="298" r:id="rId17"/>
    <p:sldId id="305" r:id="rId18"/>
    <p:sldId id="306" r:id="rId19"/>
    <p:sldId id="293" r:id="rId20"/>
    <p:sldId id="294" r:id="rId21"/>
    <p:sldId id="283" r:id="rId22"/>
    <p:sldId id="268" r:id="rId23"/>
    <p:sldId id="295" r:id="rId24"/>
    <p:sldId id="296" r:id="rId25"/>
    <p:sldId id="297" r:id="rId26"/>
    <p:sldId id="299" r:id="rId27"/>
    <p:sldId id="303" r:id="rId28"/>
    <p:sldId id="304" r:id="rId29"/>
    <p:sldId id="307" r:id="rId30"/>
    <p:sldId id="276" r:id="rId31"/>
    <p:sldId id="270" r:id="rId32"/>
    <p:sldId id="278" r:id="rId33"/>
    <p:sldId id="308" r:id="rId34"/>
    <p:sldId id="269" r:id="rId35"/>
    <p:sldId id="300" r:id="rId36"/>
    <p:sldId id="277" r:id="rId37"/>
    <p:sldId id="282" r:id="rId38"/>
    <p:sldId id="267" r:id="rId39"/>
    <p:sldId id="26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96" autoAdjust="0"/>
  </p:normalViewPr>
  <p:slideViewPr>
    <p:cSldViewPr snapToGrid="0" snapToObjects="1">
      <p:cViewPr varScale="1">
        <p:scale>
          <a:sx n="102" d="100"/>
          <a:sy n="102" d="100"/>
        </p:scale>
        <p:origin x="-320" y="-112"/>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05D32C4-30C0-1E4C-8CD5-3F22E94A3ADC}" type="datetimeFigureOut">
              <a:rPr lang="en-US" smtClean="0"/>
              <a:t>11/7/11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9B2697-E5BD-FF44-8577-EE8B6258EF8E}" type="slidenum">
              <a:rPr lang="en-US" smtClean="0"/>
              <a:t>‹#›</a:t>
            </a:fld>
            <a:endParaRPr lang="en-US"/>
          </a:p>
        </p:txBody>
      </p:sp>
    </p:spTree>
    <p:extLst>
      <p:ext uri="{BB962C8B-B14F-4D97-AF65-F5344CB8AC3E}">
        <p14:creationId xmlns:p14="http://schemas.microsoft.com/office/powerpoint/2010/main" val="3072894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05F143-CB1E-654A-903F-976EEA455C1E}" type="datetimeFigureOut">
              <a:rPr lang="en-US" smtClean="0"/>
              <a:t>11/7/11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B3D0D-6EDC-8A4A-B573-F7A91306A7F9}" type="slidenum">
              <a:rPr lang="en-US" smtClean="0"/>
              <a:t>‹#›</a:t>
            </a:fld>
            <a:endParaRPr lang="en-US"/>
          </a:p>
        </p:txBody>
      </p:sp>
    </p:spTree>
    <p:extLst>
      <p:ext uri="{BB962C8B-B14F-4D97-AF65-F5344CB8AC3E}">
        <p14:creationId xmlns:p14="http://schemas.microsoft.com/office/powerpoint/2010/main" val="38035706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dev.gramene.org/Oryza_sativa/Gene/Compara_Tree/pan_compara?collapse=;db=core;g=LOC_Os03g13000;r=3:7021842-702517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63D7D5A6-25EE-F04B-9F6C-D159D6B499FF}" type="slidenum">
              <a:rPr lang="en-US" sz="1200"/>
              <a:pPr eaLnBrk="1" hangingPunct="1"/>
              <a:t>2</a:t>
            </a:fld>
            <a:endParaRPr 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Verdana"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cshl_3.  </a:t>
            </a:r>
            <a:r>
              <a:rPr lang="en-US" sz="1200" kern="1200" dirty="0" err="1" smtClean="0">
                <a:solidFill>
                  <a:schemeClr val="tx1"/>
                </a:solidFill>
                <a:effectLst/>
                <a:latin typeface="+mn-lt"/>
                <a:ea typeface="+mn-ea"/>
                <a:cs typeface="+mn-cs"/>
              </a:rPr>
              <a:t>Syntenic</a:t>
            </a:r>
            <a:r>
              <a:rPr lang="en-US" sz="1200" kern="1200" dirty="0" smtClean="0">
                <a:solidFill>
                  <a:schemeClr val="tx1"/>
                </a:solidFill>
                <a:effectLst/>
                <a:latin typeface="+mn-lt"/>
                <a:ea typeface="+mn-ea"/>
                <a:cs typeface="+mn-cs"/>
              </a:rPr>
              <a:t> relationships between </a:t>
            </a:r>
            <a:r>
              <a:rPr lang="en-US" sz="1200" kern="1200" dirty="0" err="1" smtClean="0">
                <a:solidFill>
                  <a:schemeClr val="tx1"/>
                </a:solidFill>
                <a:effectLst/>
                <a:latin typeface="+mn-lt"/>
                <a:ea typeface="+mn-ea"/>
                <a:cs typeface="+mn-cs"/>
              </a:rPr>
              <a:t>Fgenesh</a:t>
            </a:r>
            <a:r>
              <a:rPr lang="en-US" sz="1200" kern="1200" dirty="0" smtClean="0">
                <a:solidFill>
                  <a:schemeClr val="tx1"/>
                </a:solidFill>
                <a:effectLst/>
                <a:latin typeface="+mn-lt"/>
                <a:ea typeface="+mn-ea"/>
                <a:cs typeface="+mn-cs"/>
              </a:rPr>
              <a:t> models and best-aligning homolog in MSU6.0.</a:t>
            </a:r>
          </a:p>
          <a:p>
            <a:endParaRPr lang="en-US" dirty="0"/>
          </a:p>
        </p:txBody>
      </p:sp>
      <p:sp>
        <p:nvSpPr>
          <p:cNvPr id="4" name="Slide Number Placeholder 3"/>
          <p:cNvSpPr>
            <a:spLocks noGrp="1"/>
          </p:cNvSpPr>
          <p:nvPr>
            <p:ph type="sldNum" sz="quarter" idx="10"/>
          </p:nvPr>
        </p:nvSpPr>
        <p:spPr/>
        <p:txBody>
          <a:bodyPr/>
          <a:lstStyle/>
          <a:p>
            <a:fld id="{C3D63444-FEED-124E-B5EA-61CD026932CC}" type="slidenum">
              <a:rPr lang="en-US" smtClean="0"/>
              <a:t>28</a:t>
            </a:fld>
            <a:endParaRPr lang="en-US"/>
          </a:p>
        </p:txBody>
      </p:sp>
    </p:spTree>
    <p:extLst>
      <p:ext uri="{BB962C8B-B14F-4D97-AF65-F5344CB8AC3E}">
        <p14:creationId xmlns:p14="http://schemas.microsoft.com/office/powerpoint/2010/main" val="274099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cshl_4.  Distribution of genes, repeats, and conserved bases along the 3S chromosomes.  Upper left: </a:t>
            </a:r>
            <a:r>
              <a:rPr lang="en-US" sz="1200" i="1" kern="1200" dirty="0" smtClean="0">
                <a:solidFill>
                  <a:schemeClr val="tx1"/>
                </a:solidFill>
                <a:effectLst/>
                <a:latin typeface="+mn-lt"/>
                <a:ea typeface="+mn-ea"/>
                <a:cs typeface="+mn-cs"/>
              </a:rPr>
              <a:t>O. </a:t>
            </a:r>
            <a:r>
              <a:rPr lang="en-US" sz="1200" i="1" kern="1200" dirty="0" err="1" smtClean="0">
                <a:solidFill>
                  <a:schemeClr val="tx1"/>
                </a:solidFill>
                <a:effectLst/>
                <a:latin typeface="+mn-lt"/>
                <a:ea typeface="+mn-ea"/>
                <a:cs typeface="+mn-cs"/>
              </a:rPr>
              <a:t>glaberrima</a:t>
            </a:r>
            <a:r>
              <a:rPr lang="en-US" sz="1200" kern="1200" dirty="0" smtClean="0">
                <a:solidFill>
                  <a:schemeClr val="tx1"/>
                </a:solidFill>
                <a:effectLst/>
                <a:latin typeface="+mn-lt"/>
                <a:ea typeface="+mn-ea"/>
                <a:cs typeface="+mn-cs"/>
              </a:rPr>
              <a:t>. Upper right: </a:t>
            </a:r>
            <a:r>
              <a:rPr lang="en-US" sz="1200" i="1" kern="1200" dirty="0" smtClean="0">
                <a:solidFill>
                  <a:schemeClr val="tx1"/>
                </a:solidFill>
                <a:effectLst/>
                <a:latin typeface="+mn-lt"/>
                <a:ea typeface="+mn-ea"/>
                <a:cs typeface="+mn-cs"/>
              </a:rPr>
              <a:t>O. </a:t>
            </a:r>
            <a:r>
              <a:rPr lang="en-US" sz="1200" i="1" kern="1200" dirty="0" err="1" smtClean="0">
                <a:solidFill>
                  <a:schemeClr val="tx1"/>
                </a:solidFill>
                <a:effectLst/>
                <a:latin typeface="+mn-lt"/>
                <a:ea typeface="+mn-ea"/>
                <a:cs typeface="+mn-cs"/>
              </a:rPr>
              <a:t>barthii</a:t>
            </a:r>
            <a:r>
              <a:rPr lang="en-US" sz="1200" kern="1200" dirty="0" smtClean="0">
                <a:solidFill>
                  <a:schemeClr val="tx1"/>
                </a:solidFill>
                <a:effectLst/>
                <a:latin typeface="+mn-lt"/>
                <a:ea typeface="+mn-ea"/>
                <a:cs typeface="+mn-cs"/>
              </a:rPr>
              <a:t>. Bottom left: </a:t>
            </a:r>
            <a:r>
              <a:rPr lang="en-US" sz="1200" i="1" kern="1200" dirty="0" smtClean="0">
                <a:solidFill>
                  <a:schemeClr val="tx1"/>
                </a:solidFill>
                <a:effectLst/>
                <a:latin typeface="+mn-lt"/>
                <a:ea typeface="+mn-ea"/>
                <a:cs typeface="+mn-cs"/>
              </a:rPr>
              <a:t>O. </a:t>
            </a:r>
            <a:r>
              <a:rPr lang="en-US" sz="1200" i="1" kern="1200" dirty="0" err="1" smtClean="0">
                <a:solidFill>
                  <a:schemeClr val="tx1"/>
                </a:solidFill>
                <a:effectLst/>
                <a:latin typeface="+mn-lt"/>
                <a:ea typeface="+mn-ea"/>
                <a:cs typeface="+mn-cs"/>
              </a:rPr>
              <a:t>nivara</a:t>
            </a:r>
            <a:r>
              <a:rPr lang="en-US" sz="1200" kern="1200" dirty="0" smtClean="0">
                <a:solidFill>
                  <a:schemeClr val="tx1"/>
                </a:solidFill>
                <a:effectLst/>
                <a:latin typeface="+mn-lt"/>
                <a:ea typeface="+mn-ea"/>
                <a:cs typeface="+mn-cs"/>
              </a:rPr>
              <a:t>. Bottom right: </a:t>
            </a:r>
            <a:r>
              <a:rPr lang="en-US" sz="1200" i="1" kern="1200" dirty="0" smtClean="0">
                <a:solidFill>
                  <a:schemeClr val="tx1"/>
                </a:solidFill>
                <a:effectLst/>
                <a:latin typeface="+mn-lt"/>
                <a:ea typeface="+mn-ea"/>
                <a:cs typeface="+mn-cs"/>
              </a:rPr>
              <a:t>O. </a:t>
            </a:r>
            <a:r>
              <a:rPr lang="en-US" sz="1200" i="1" kern="1200" dirty="0" err="1" smtClean="0">
                <a:solidFill>
                  <a:schemeClr val="tx1"/>
                </a:solidFill>
                <a:effectLst/>
                <a:latin typeface="+mn-lt"/>
                <a:ea typeface="+mn-ea"/>
                <a:cs typeface="+mn-cs"/>
              </a:rPr>
              <a:t>brachyantha</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3D63444-FEED-124E-B5EA-61CD026932CC}" type="slidenum">
              <a:rPr lang="en-US" smtClean="0"/>
              <a:t>29</a:t>
            </a:fld>
            <a:endParaRPr lang="en-US"/>
          </a:p>
        </p:txBody>
      </p:sp>
    </p:spTree>
    <p:extLst>
      <p:ext uri="{BB962C8B-B14F-4D97-AF65-F5344CB8AC3E}">
        <p14:creationId xmlns:p14="http://schemas.microsoft.com/office/powerpoint/2010/main" val="188366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Verdana" charset="0"/>
                <a:ea typeface="ＭＳ Ｐゴシック" charset="0"/>
                <a:cs typeface="ＭＳ Ｐゴシック" charset="0"/>
              </a:rPr>
              <a:t>Ken remember the variation data in Core is different. </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22CF8698-25F1-364E-99BF-CB13227A86E8}" type="slidenum">
              <a:rPr lang="en-US" sz="1200"/>
              <a:pPr eaLnBrk="1" hangingPunct="1"/>
              <a:t>30</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a:t>
            </a:r>
            <a:r>
              <a:rPr lang="pl-PL" dirty="0" err="1" smtClean="0"/>
              <a:t>www.gramene.org</a:t>
            </a:r>
            <a:r>
              <a:rPr lang="pl-PL" dirty="0" smtClean="0"/>
              <a:t>/</a:t>
            </a:r>
            <a:r>
              <a:rPr lang="pl-PL" dirty="0" err="1" smtClean="0"/>
              <a:t>Oryza_glaberrima</a:t>
            </a:r>
            <a:r>
              <a:rPr lang="pl-PL" dirty="0" smtClean="0"/>
              <a:t>/</a:t>
            </a:r>
            <a:r>
              <a:rPr lang="pl-PL" dirty="0" err="1" smtClean="0"/>
              <a:t>Location</a:t>
            </a:r>
            <a:r>
              <a:rPr lang="pl-PL" dirty="0" smtClean="0"/>
              <a:t>/</a:t>
            </a:r>
            <a:r>
              <a:rPr lang="pl-PL" dirty="0" err="1" smtClean="0"/>
              <a:t>View?r</a:t>
            </a:r>
            <a:r>
              <a:rPr lang="pl-PL" dirty="0" smtClean="0"/>
              <a:t>=1:8001-18000#r=1:1988001-2038000</a:t>
            </a:r>
            <a:endParaRPr lang="en-US" dirty="0"/>
          </a:p>
        </p:txBody>
      </p:sp>
      <p:sp>
        <p:nvSpPr>
          <p:cNvPr id="4" name="Slide Number Placeholder 3"/>
          <p:cNvSpPr>
            <a:spLocks noGrp="1"/>
          </p:cNvSpPr>
          <p:nvPr>
            <p:ph type="sldNum" sz="quarter" idx="10"/>
          </p:nvPr>
        </p:nvSpPr>
        <p:spPr/>
        <p:txBody>
          <a:bodyPr/>
          <a:lstStyle/>
          <a:p>
            <a:fld id="{4ADB3D0D-6EDC-8A4A-B573-F7A91306A7F9}" type="slidenum">
              <a:rPr lang="en-US" smtClean="0"/>
              <a:t>32</a:t>
            </a:fld>
            <a:endParaRPr lang="en-US"/>
          </a:p>
        </p:txBody>
      </p:sp>
    </p:spTree>
    <p:extLst>
      <p:ext uri="{BB962C8B-B14F-4D97-AF65-F5344CB8AC3E}">
        <p14:creationId xmlns:p14="http://schemas.microsoft.com/office/powerpoint/2010/main" val="1681839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8A76AAF4-998F-2D4A-B929-1500851BFA59}" type="slidenum">
              <a:rPr lang="en-US" sz="1200"/>
              <a:pPr eaLnBrk="1" hangingPunct="1"/>
              <a:t>36</a:t>
            </a:fld>
            <a:endParaRPr lang="en-US" sz="1200"/>
          </a:p>
        </p:txBody>
      </p:sp>
      <p:sp>
        <p:nvSpPr>
          <p:cNvPr id="20482" name="Rectangle 1026"/>
          <p:cNvSpPr>
            <a:spLocks noGrp="1" noRot="1" noChangeAspect="1" noChangeArrowheads="1" noTextEdit="1"/>
          </p:cNvSpPr>
          <p:nvPr>
            <p:ph type="sldImg"/>
          </p:nvPr>
        </p:nvSpPr>
        <p:spPr>
          <a:ln/>
        </p:spPr>
      </p:sp>
      <p:sp>
        <p:nvSpPr>
          <p:cNvPr id="204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Verdana" charset="0"/>
                <a:ea typeface="ＭＳ Ｐゴシック" charset="0"/>
                <a:cs typeface="ＭＳ Ｐゴシック" charset="0"/>
              </a:rPr>
              <a:t>Please note not all staffing is 100% on Gramene.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8A76AAF4-998F-2D4A-B929-1500851BFA59}" type="slidenum">
              <a:rPr lang="en-US" sz="1200"/>
              <a:pPr eaLnBrk="1" hangingPunct="1"/>
              <a:t>37</a:t>
            </a:fld>
            <a:endParaRPr lang="en-US" sz="1200"/>
          </a:p>
        </p:txBody>
      </p:sp>
      <p:sp>
        <p:nvSpPr>
          <p:cNvPr id="20482" name="Rectangle 1026"/>
          <p:cNvSpPr>
            <a:spLocks noGrp="1" noRot="1" noChangeAspect="1" noChangeArrowheads="1" noTextEdit="1"/>
          </p:cNvSpPr>
          <p:nvPr>
            <p:ph type="sldImg"/>
          </p:nvPr>
        </p:nvSpPr>
        <p:spPr>
          <a:ln/>
        </p:spPr>
      </p:sp>
      <p:sp>
        <p:nvSpPr>
          <p:cNvPr id="204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Verdana" charset="0"/>
                <a:ea typeface="ＭＳ Ｐゴシック" charset="0"/>
                <a:cs typeface="ＭＳ Ｐゴシック" charset="0"/>
              </a:rPr>
              <a:t>Please note not all staffing is 100% on Gramene.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a:t>
            </a:r>
            <a:r>
              <a:rPr lang="pl-PL" dirty="0" err="1" smtClean="0"/>
              <a:t>www.gramene.org</a:t>
            </a:r>
            <a:r>
              <a:rPr lang="pl-PL" dirty="0" smtClean="0"/>
              <a:t>/</a:t>
            </a:r>
            <a:r>
              <a:rPr lang="pl-PL" dirty="0" err="1" smtClean="0"/>
              <a:t>Oryza_nivara</a:t>
            </a:r>
            <a:r>
              <a:rPr lang="pl-PL" dirty="0" smtClean="0"/>
              <a:t>/</a:t>
            </a:r>
            <a:r>
              <a:rPr lang="pl-PL" dirty="0" err="1" smtClean="0"/>
              <a:t>Location</a:t>
            </a:r>
            <a:r>
              <a:rPr lang="pl-PL" dirty="0" smtClean="0"/>
              <a:t>/</a:t>
            </a:r>
            <a:r>
              <a:rPr lang="pl-PL" dirty="0" err="1" smtClean="0"/>
              <a:t>View?r</a:t>
            </a:r>
            <a:r>
              <a:rPr lang="pl-PL" dirty="0" smtClean="0"/>
              <a:t>=nivara_3s:8001-33000</a:t>
            </a:r>
            <a:endParaRPr lang="en-US" dirty="0"/>
          </a:p>
        </p:txBody>
      </p:sp>
      <p:sp>
        <p:nvSpPr>
          <p:cNvPr id="4" name="Slide Number Placeholder 3"/>
          <p:cNvSpPr>
            <a:spLocks noGrp="1"/>
          </p:cNvSpPr>
          <p:nvPr>
            <p:ph type="sldNum" sz="quarter" idx="10"/>
          </p:nvPr>
        </p:nvSpPr>
        <p:spPr/>
        <p:txBody>
          <a:bodyPr/>
          <a:lstStyle/>
          <a:p>
            <a:fld id="{4ADB3D0D-6EDC-8A4A-B573-F7A91306A7F9}" type="slidenum">
              <a:rPr lang="en-US" smtClean="0"/>
              <a:t>38</a:t>
            </a:fld>
            <a:endParaRPr lang="en-US"/>
          </a:p>
        </p:txBody>
      </p:sp>
    </p:spTree>
    <p:extLst>
      <p:ext uri="{BB962C8B-B14F-4D97-AF65-F5344CB8AC3E}">
        <p14:creationId xmlns:p14="http://schemas.microsoft.com/office/powerpoint/2010/main" val="227581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a:t>
            </a:r>
            <a:r>
              <a:rPr lang="pl-PL" dirty="0" err="1" smtClean="0"/>
              <a:t>www.gramene.org</a:t>
            </a:r>
            <a:r>
              <a:rPr lang="pl-PL" dirty="0" smtClean="0"/>
              <a:t>/</a:t>
            </a:r>
            <a:r>
              <a:rPr lang="pl-PL" dirty="0" err="1" smtClean="0"/>
              <a:t>Oryza_sativa</a:t>
            </a:r>
            <a:r>
              <a:rPr lang="pl-PL" dirty="0" smtClean="0"/>
              <a:t>/</a:t>
            </a:r>
            <a:r>
              <a:rPr lang="pl-PL" dirty="0" err="1" smtClean="0"/>
              <a:t>Location</a:t>
            </a:r>
            <a:r>
              <a:rPr lang="pl-PL" dirty="0" smtClean="0"/>
              <a:t>/</a:t>
            </a:r>
            <a:r>
              <a:rPr lang="pl-PL" dirty="0" err="1" smtClean="0"/>
              <a:t>View?r</a:t>
            </a:r>
            <a:r>
              <a:rPr lang="pl-PL" dirty="0" smtClean="0"/>
              <a:t>=3:3380650-3403426#r=3:4267039-4517038</a:t>
            </a:r>
            <a:endParaRPr lang="en-US" dirty="0"/>
          </a:p>
        </p:txBody>
      </p:sp>
      <p:sp>
        <p:nvSpPr>
          <p:cNvPr id="4" name="Slide Number Placeholder 3"/>
          <p:cNvSpPr>
            <a:spLocks noGrp="1"/>
          </p:cNvSpPr>
          <p:nvPr>
            <p:ph type="sldNum" sz="quarter" idx="10"/>
          </p:nvPr>
        </p:nvSpPr>
        <p:spPr/>
        <p:txBody>
          <a:bodyPr/>
          <a:lstStyle/>
          <a:p>
            <a:fld id="{4ADB3D0D-6EDC-8A4A-B573-F7A91306A7F9}" type="slidenum">
              <a:rPr lang="en-US" smtClean="0"/>
              <a:t>11</a:t>
            </a:fld>
            <a:endParaRPr lang="en-US"/>
          </a:p>
        </p:txBody>
      </p:sp>
    </p:spTree>
    <p:extLst>
      <p:ext uri="{BB962C8B-B14F-4D97-AF65-F5344CB8AC3E}">
        <p14:creationId xmlns:p14="http://schemas.microsoft.com/office/powerpoint/2010/main" val="419764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a:t>
            </a:r>
            <a:r>
              <a:rPr lang="pl-PL" dirty="0" err="1" smtClean="0"/>
              <a:t>www.gramene.org</a:t>
            </a:r>
            <a:r>
              <a:rPr lang="pl-PL" dirty="0" smtClean="0"/>
              <a:t>/</a:t>
            </a:r>
            <a:r>
              <a:rPr lang="pl-PL" dirty="0" err="1" smtClean="0"/>
              <a:t>Oryza_sativa</a:t>
            </a:r>
            <a:r>
              <a:rPr lang="pl-PL" dirty="0" smtClean="0"/>
              <a:t>/</a:t>
            </a:r>
            <a:r>
              <a:rPr lang="pl-PL" dirty="0" err="1" smtClean="0"/>
              <a:t>Gene</a:t>
            </a:r>
            <a:r>
              <a:rPr lang="pl-PL" dirty="0" smtClean="0"/>
              <a:t>/</a:t>
            </a:r>
            <a:r>
              <a:rPr lang="pl-PL" dirty="0" err="1" smtClean="0"/>
              <a:t>Compara_Tree?collapse</a:t>
            </a:r>
            <a:r>
              <a:rPr lang="pl-PL" dirty="0" smtClean="0"/>
              <a:t>=1370785%2C1370826%2C1370493%2C1370861%2C1370994%2C1370535%2C1370781%2C1370896%2C1370801;db=</a:t>
            </a:r>
            <a:r>
              <a:rPr lang="pl-PL" dirty="0" err="1" smtClean="0"/>
              <a:t>core;g</a:t>
            </a:r>
            <a:r>
              <a:rPr lang="pl-PL" dirty="0" smtClean="0"/>
              <a:t>=LOC_Os03g17180;r=3:9556395-9565462;t=LOC_Os03g17180.1</a:t>
            </a:r>
            <a:endParaRPr lang="en-US" dirty="0"/>
          </a:p>
        </p:txBody>
      </p:sp>
      <p:sp>
        <p:nvSpPr>
          <p:cNvPr id="4" name="Slide Number Placeholder 3"/>
          <p:cNvSpPr>
            <a:spLocks noGrp="1"/>
          </p:cNvSpPr>
          <p:nvPr>
            <p:ph type="sldNum" sz="quarter" idx="10"/>
          </p:nvPr>
        </p:nvSpPr>
        <p:spPr/>
        <p:txBody>
          <a:bodyPr/>
          <a:lstStyle/>
          <a:p>
            <a:fld id="{4ADB3D0D-6EDC-8A4A-B573-F7A91306A7F9}" type="slidenum">
              <a:rPr lang="en-US" smtClean="0"/>
              <a:t>15</a:t>
            </a:fld>
            <a:endParaRPr lang="en-US"/>
          </a:p>
        </p:txBody>
      </p:sp>
    </p:spTree>
    <p:extLst>
      <p:ext uri="{BB962C8B-B14F-4D97-AF65-F5344CB8AC3E}">
        <p14:creationId xmlns:p14="http://schemas.microsoft.com/office/powerpoint/2010/main" val="373225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40F41C-A48D-6F4A-86EA-F2AC59286280}" type="slidenum">
              <a:rPr lang="en-US" sz="1200"/>
              <a:pPr eaLnBrk="1" hangingPunct="1"/>
              <a:t>19</a:t>
            </a:fld>
            <a:endParaRPr lang="en-US" sz="1200"/>
          </a:p>
        </p:txBody>
      </p:sp>
      <p:sp>
        <p:nvSpPr>
          <p:cNvPr id="49155" name="Text Box 1026"/>
          <p:cNvSpPr txBox="1">
            <a:spLocks noChangeArrowheads="1"/>
          </p:cNvSpPr>
          <p:nvPr/>
        </p:nvSpPr>
        <p:spPr bwMode="auto">
          <a:xfrm>
            <a:off x="857250" y="695325"/>
            <a:ext cx="51435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endParaRPr lang="en-US"/>
          </a:p>
        </p:txBody>
      </p:sp>
      <p:sp>
        <p:nvSpPr>
          <p:cNvPr id="49156" name="Text Box 1027"/>
          <p:cNvSpPr>
            <a:spLocks noGrp="1" noChangeArrowheads="1"/>
          </p:cNvSpPr>
          <p:nvPr>
            <p:ph type="body"/>
          </p:nvPr>
        </p:nvSpPr>
        <p:spPr>
          <a:xfrm>
            <a:off x="684213" y="4341813"/>
            <a:ext cx="548322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lIns="160020" tIns="80010" rIns="160020" bIns="80010" anchor="ctr"/>
          <a:lstStyle/>
          <a:p>
            <a:pPr eaLnBrk="1" hangingPunct="1"/>
            <a:endParaRPr lang="en-US">
              <a:latin typeface="Verdana"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Verdana" charset="0"/>
                <a:ea typeface="ＭＳ Ｐゴシック" charset="0"/>
                <a:cs typeface="ＭＳ Ｐゴシック" charset="0"/>
              </a:rPr>
              <a:t>http://www.gramene.org/Oryza_sativa/Component/Gene/Web/ComparaTree?_rmd=3f4d;collapse=;db=core;g=LOC_Os02g10794;r=2:5727688-5732172;t=LOC_Os02g10794.1;export=png</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http://www.gramene.org/Oryza_sativa/Component/Location/Web/MultiBottom?_rmd=d538;db=core;g=LOC_Os02g10794;r=2:5709278-5733216;r1=3:5637466-5661404:1;r2=4:7095576-7126123;s1=Brachypodium_distachyon;s2=Sorghum_bicolor;t=LOC_Os02g10794.1;export=png-5</a:t>
            </a:r>
          </a:p>
          <a:p>
            <a:endParaRPr lang="en-US">
              <a:latin typeface="Verdana" charset="0"/>
              <a:ea typeface="ＭＳ Ｐゴシック" charset="0"/>
              <a:cs typeface="ＭＳ Ｐゴシック" charset="0"/>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B876D099-F619-2D4B-AFB0-A746F238484D}" type="slidenum">
              <a:rPr lang="en-US" sz="1200"/>
              <a:pPr eaLnBrk="1" hangingPunct="1"/>
              <a:t>20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a:ln/>
        </p:spPr>
      </p:sp>
      <p:sp>
        <p:nvSpPr>
          <p:cNvPr id="378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Verdana" charset="0"/>
                <a:ea typeface="ＭＳ Ｐゴシック" charset="0"/>
                <a:cs typeface="ＭＳ Ｐゴシック" charset="0"/>
              </a:rPr>
              <a:t>http://www.gramene.org/Arabidopsis_lyrata/Gene/Compara_Tree?collapse=;db=core;g=fgenesh1_pg.C_scaffold_1003705;r=1:25911262-25913616;t=fgenesh1_pg.C_scaffold_1003705</a:t>
            </a:r>
          </a:p>
        </p:txBody>
      </p:sp>
      <p:sp>
        <p:nvSpPr>
          <p:cNvPr id="378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A9A0EE30-48CA-974B-B376-9F1D93057634}" type="slidenum">
              <a:rPr lang="en-US" sz="1200"/>
              <a:pPr eaLnBrk="1" hangingPunct="1"/>
              <a:t>21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cshl_5.  Species phylogeny constructed by Michael Sanderson using a </a:t>
            </a:r>
            <a:r>
              <a:rPr lang="en-US" sz="1200" kern="1200" dirty="0" err="1" smtClean="0">
                <a:solidFill>
                  <a:schemeClr val="tx1"/>
                </a:solidFill>
                <a:effectLst/>
                <a:latin typeface="+mn-lt"/>
                <a:ea typeface="+mn-ea"/>
                <a:cs typeface="+mn-cs"/>
              </a:rPr>
              <a:t>supertree</a:t>
            </a:r>
            <a:r>
              <a:rPr lang="en-US" sz="1200" kern="1200" dirty="0" smtClean="0">
                <a:solidFill>
                  <a:schemeClr val="tx1"/>
                </a:solidFill>
                <a:effectLst/>
                <a:latin typeface="+mn-lt"/>
                <a:ea typeface="+mn-ea"/>
                <a:cs typeface="+mn-cs"/>
              </a:rPr>
              <a:t> approach and used as the input species tree for the </a:t>
            </a:r>
            <a:r>
              <a:rPr lang="en-US" sz="1200" kern="1200" dirty="0" err="1" smtClean="0">
                <a:solidFill>
                  <a:schemeClr val="tx1"/>
                </a:solidFill>
                <a:effectLst/>
                <a:latin typeface="+mn-lt"/>
                <a:ea typeface="+mn-ea"/>
                <a:cs typeface="+mn-cs"/>
              </a:rPr>
              <a:t>Oryza</a:t>
            </a:r>
            <a:r>
              <a:rPr lang="en-US" sz="1200" kern="1200" dirty="0" smtClean="0">
                <a:solidFill>
                  <a:schemeClr val="tx1"/>
                </a:solidFill>
                <a:effectLst/>
                <a:latin typeface="+mn-lt"/>
                <a:ea typeface="+mn-ea"/>
                <a:cs typeface="+mn-cs"/>
              </a:rPr>
              <a:t>-centered </a:t>
            </a:r>
            <a:r>
              <a:rPr lang="en-US" sz="1200" kern="1200" dirty="0" err="1" smtClean="0">
                <a:solidFill>
                  <a:schemeClr val="tx1"/>
                </a:solidFill>
                <a:effectLst/>
                <a:latin typeface="+mn-lt"/>
                <a:ea typeface="+mn-ea"/>
                <a:cs typeface="+mn-cs"/>
              </a:rPr>
              <a:t>Compara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GeneTree</a:t>
            </a:r>
            <a:r>
              <a:rPr lang="en-US" sz="1200" kern="1200" dirty="0" smtClean="0">
                <a:solidFill>
                  <a:schemeClr val="tx1"/>
                </a:solidFill>
                <a:effectLst/>
                <a:latin typeface="+mn-lt"/>
                <a:ea typeface="+mn-ea"/>
                <a:cs typeface="+mn-cs"/>
              </a:rPr>
              <a:t> analysis.</a:t>
            </a:r>
          </a:p>
          <a:p>
            <a:endParaRPr lang="en-US" dirty="0"/>
          </a:p>
        </p:txBody>
      </p:sp>
      <p:sp>
        <p:nvSpPr>
          <p:cNvPr id="4" name="Slide Number Placeholder 3"/>
          <p:cNvSpPr>
            <a:spLocks noGrp="1"/>
          </p:cNvSpPr>
          <p:nvPr>
            <p:ph type="sldNum" sz="quarter" idx="10"/>
          </p:nvPr>
        </p:nvSpPr>
        <p:spPr/>
        <p:txBody>
          <a:bodyPr/>
          <a:lstStyle/>
          <a:p>
            <a:fld id="{C3D63444-FEED-124E-B5EA-61CD026932CC}" type="slidenum">
              <a:rPr lang="en-US" smtClean="0"/>
              <a:t>23</a:t>
            </a:fld>
            <a:endParaRPr lang="en-US"/>
          </a:p>
        </p:txBody>
      </p:sp>
    </p:spTree>
    <p:extLst>
      <p:ext uri="{BB962C8B-B14F-4D97-AF65-F5344CB8AC3E}">
        <p14:creationId xmlns:p14="http://schemas.microsoft.com/office/powerpoint/2010/main" val="193102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cshl_6.  Example gene tree for the </a:t>
            </a:r>
            <a:r>
              <a:rPr lang="en-US" sz="1200" kern="1200" dirty="0" err="1" smtClean="0">
                <a:solidFill>
                  <a:schemeClr val="tx1"/>
                </a:solidFill>
                <a:effectLst/>
                <a:latin typeface="+mn-lt"/>
                <a:ea typeface="+mn-ea"/>
                <a:cs typeface="+mn-cs"/>
              </a:rPr>
              <a:t>Oryza</a:t>
            </a:r>
            <a:r>
              <a:rPr lang="en-US" sz="1200" kern="1200" dirty="0" smtClean="0">
                <a:solidFill>
                  <a:schemeClr val="tx1"/>
                </a:solidFill>
                <a:effectLst/>
                <a:latin typeface="+mn-lt"/>
                <a:ea typeface="+mn-ea"/>
                <a:cs typeface="+mn-cs"/>
              </a:rPr>
              <a:t> 3S genomes.  The gene family is a GTP-binding protein, according to the MSU gene description and </a:t>
            </a:r>
            <a:r>
              <a:rPr lang="en-US" sz="1200" kern="1200" dirty="0" err="1" smtClean="0">
                <a:solidFill>
                  <a:schemeClr val="tx1"/>
                </a:solidFill>
                <a:effectLst/>
                <a:latin typeface="+mn-lt"/>
                <a:ea typeface="+mn-ea"/>
                <a:cs typeface="+mn-cs"/>
              </a:rPr>
              <a:t>InterPro</a:t>
            </a:r>
            <a:r>
              <a:rPr lang="en-US" sz="1200" kern="1200" dirty="0" smtClean="0">
                <a:solidFill>
                  <a:schemeClr val="tx1"/>
                </a:solidFill>
                <a:effectLst/>
                <a:latin typeface="+mn-lt"/>
                <a:ea typeface="+mn-ea"/>
                <a:cs typeface="+mn-cs"/>
              </a:rPr>
              <a:t> domains for the rice gene.  The topology is as expected.  However note the improperly classified duplication node, possibly the result of representing the </a:t>
            </a:r>
            <a:r>
              <a:rPr lang="en-US" sz="1200" i="1" kern="1200" dirty="0" smtClean="0">
                <a:solidFill>
                  <a:schemeClr val="tx1"/>
                </a:solidFill>
                <a:effectLst/>
                <a:latin typeface="+mn-lt"/>
                <a:ea typeface="+mn-ea"/>
                <a:cs typeface="+mn-cs"/>
              </a:rPr>
              <a:t>O. </a:t>
            </a:r>
            <a:r>
              <a:rPr lang="en-US" sz="1200" i="1" kern="1200" dirty="0" err="1" smtClean="0">
                <a:solidFill>
                  <a:schemeClr val="tx1"/>
                </a:solidFill>
                <a:effectLst/>
                <a:latin typeface="+mn-lt"/>
                <a:ea typeface="+mn-ea"/>
                <a:cs typeface="+mn-cs"/>
              </a:rPr>
              <a:t>minuta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subgenomes</a:t>
            </a:r>
            <a:r>
              <a:rPr lang="en-US" sz="1200" kern="1200" dirty="0" smtClean="0">
                <a:solidFill>
                  <a:schemeClr val="tx1"/>
                </a:solidFill>
                <a:effectLst/>
                <a:latin typeface="+mn-lt"/>
                <a:ea typeface="+mn-ea"/>
                <a:cs typeface="+mn-cs"/>
              </a:rPr>
              <a:t> as a single species.  URL: </a:t>
            </a:r>
            <a:r>
              <a:rPr lang="en-US" sz="1200" u="sng" kern="1200" dirty="0" smtClean="0">
                <a:solidFill>
                  <a:schemeClr val="tx1"/>
                </a:solidFill>
                <a:effectLst/>
                <a:latin typeface="+mn-lt"/>
                <a:ea typeface="+mn-ea"/>
                <a:cs typeface="+mn-cs"/>
                <a:hlinkClick r:id="rId3"/>
              </a:rPr>
              <a:t>http://dev.gramene.org/Oryza_sativa/Gene/Compara_Tree/pan_compara?collapse=;db=core;g=LOC_Os03g13000;r=3:7021842-7025173</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3D63444-FEED-124E-B5EA-61CD026932CC}" type="slidenum">
              <a:rPr lang="en-US" smtClean="0"/>
              <a:t>25</a:t>
            </a:fld>
            <a:endParaRPr lang="en-US"/>
          </a:p>
        </p:txBody>
      </p:sp>
    </p:spTree>
    <p:extLst>
      <p:ext uri="{BB962C8B-B14F-4D97-AF65-F5344CB8AC3E}">
        <p14:creationId xmlns:p14="http://schemas.microsoft.com/office/powerpoint/2010/main" val="250427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cshl_2. Pairwise comparisons of peptide length between </a:t>
            </a:r>
            <a:r>
              <a:rPr lang="en-US" sz="1200" kern="1200" dirty="0" err="1" smtClean="0">
                <a:solidFill>
                  <a:schemeClr val="tx1"/>
                </a:solidFill>
                <a:effectLst/>
                <a:latin typeface="+mn-lt"/>
                <a:ea typeface="+mn-ea"/>
                <a:cs typeface="+mn-cs"/>
              </a:rPr>
              <a:t>Fgenesh</a:t>
            </a:r>
            <a:r>
              <a:rPr lang="en-US" sz="1200" kern="1200" dirty="0" smtClean="0">
                <a:solidFill>
                  <a:schemeClr val="tx1"/>
                </a:solidFill>
                <a:effectLst/>
                <a:latin typeface="+mn-lt"/>
                <a:ea typeface="+mn-ea"/>
                <a:cs typeface="+mn-cs"/>
              </a:rPr>
              <a:t> models and their best aligning </a:t>
            </a:r>
            <a:r>
              <a:rPr lang="en-US" sz="1200" i="1" kern="1200" dirty="0" smtClean="0">
                <a:solidFill>
                  <a:schemeClr val="tx1"/>
                </a:solidFill>
                <a:effectLst/>
                <a:latin typeface="+mn-lt"/>
                <a:ea typeface="+mn-ea"/>
                <a:cs typeface="+mn-cs"/>
              </a:rPr>
              <a:t>O. sativa</a:t>
            </a:r>
            <a:r>
              <a:rPr lang="en-US" sz="1200" kern="1200" dirty="0" smtClean="0">
                <a:solidFill>
                  <a:schemeClr val="tx1"/>
                </a:solidFill>
                <a:effectLst/>
                <a:latin typeface="+mn-lt"/>
                <a:ea typeface="+mn-ea"/>
                <a:cs typeface="+mn-cs"/>
              </a:rPr>
              <a:t> gene model as determined by </a:t>
            </a:r>
            <a:r>
              <a:rPr lang="en-US" sz="1200" kern="1200" dirty="0" err="1" smtClean="0">
                <a:solidFill>
                  <a:schemeClr val="tx1"/>
                </a:solidFill>
                <a:effectLst/>
                <a:latin typeface="+mn-lt"/>
                <a:ea typeface="+mn-ea"/>
                <a:cs typeface="+mn-cs"/>
              </a:rPr>
              <a:t>Blastp</a:t>
            </a:r>
            <a:r>
              <a:rPr lang="en-US" sz="1200" kern="1200" dirty="0" smtClean="0">
                <a:solidFill>
                  <a:schemeClr val="tx1"/>
                </a:solidFill>
                <a:effectLst/>
                <a:latin typeface="+mn-lt"/>
                <a:ea typeface="+mn-ea"/>
                <a:cs typeface="+mn-cs"/>
              </a:rPr>
              <a:t>.  Protein sizes are generally perfectly correlated.  Points above the trend indicate protein sizes that are longer in rice than the </a:t>
            </a:r>
            <a:r>
              <a:rPr lang="en-US" sz="1200" kern="1200" dirty="0" err="1" smtClean="0">
                <a:solidFill>
                  <a:schemeClr val="tx1"/>
                </a:solidFill>
                <a:effectLst/>
                <a:latin typeface="+mn-lt"/>
                <a:ea typeface="+mn-ea"/>
                <a:cs typeface="+mn-cs"/>
              </a:rPr>
              <a:t>Fgenesh</a:t>
            </a:r>
            <a:r>
              <a:rPr lang="en-US" sz="1200" kern="1200" dirty="0" smtClean="0">
                <a:solidFill>
                  <a:schemeClr val="tx1"/>
                </a:solidFill>
                <a:effectLst/>
                <a:latin typeface="+mn-lt"/>
                <a:ea typeface="+mn-ea"/>
                <a:cs typeface="+mn-cs"/>
              </a:rPr>
              <a:t> model.  Below the trend line, the </a:t>
            </a:r>
            <a:r>
              <a:rPr lang="en-US" sz="1200" kern="1200" dirty="0" err="1" smtClean="0">
                <a:solidFill>
                  <a:schemeClr val="tx1"/>
                </a:solidFill>
                <a:effectLst/>
                <a:latin typeface="+mn-lt"/>
                <a:ea typeface="+mn-ea"/>
                <a:cs typeface="+mn-cs"/>
              </a:rPr>
              <a:t>Fgenesh</a:t>
            </a:r>
            <a:r>
              <a:rPr lang="en-US" sz="1200" kern="1200" dirty="0" smtClean="0">
                <a:solidFill>
                  <a:schemeClr val="tx1"/>
                </a:solidFill>
                <a:effectLst/>
                <a:latin typeface="+mn-lt"/>
                <a:ea typeface="+mn-ea"/>
                <a:cs typeface="+mn-cs"/>
              </a:rPr>
              <a:t> model has the greater length.</a:t>
            </a:r>
          </a:p>
          <a:p>
            <a:endParaRPr lang="en-US" dirty="0"/>
          </a:p>
        </p:txBody>
      </p:sp>
      <p:sp>
        <p:nvSpPr>
          <p:cNvPr id="4" name="Slide Number Placeholder 3"/>
          <p:cNvSpPr>
            <a:spLocks noGrp="1"/>
          </p:cNvSpPr>
          <p:nvPr>
            <p:ph type="sldNum" sz="quarter" idx="10"/>
          </p:nvPr>
        </p:nvSpPr>
        <p:spPr/>
        <p:txBody>
          <a:bodyPr/>
          <a:lstStyle/>
          <a:p>
            <a:fld id="{C3D63444-FEED-124E-B5EA-61CD026932CC}" type="slidenum">
              <a:rPr lang="en-US" smtClean="0"/>
              <a:t>27</a:t>
            </a:fld>
            <a:endParaRPr lang="en-US"/>
          </a:p>
        </p:txBody>
      </p:sp>
    </p:spTree>
    <p:extLst>
      <p:ext uri="{BB962C8B-B14F-4D97-AF65-F5344CB8AC3E}">
        <p14:creationId xmlns:p14="http://schemas.microsoft.com/office/powerpoint/2010/main" val="3037991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496527-C021-9749-9CBC-753BE247825A}" type="datetime1">
              <a:rPr lang="en-US" smtClean="0"/>
              <a:t>11/7/11</a:t>
            </a:fld>
            <a:endParaRPr lang="en-US"/>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11745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19A260-DB86-9141-90FC-E8786588C6AC}" type="datetime1">
              <a:rPr lang="en-US" smtClean="0"/>
              <a:t>11/7/11</a:t>
            </a:fld>
            <a:endParaRPr lang="en-US"/>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4018711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22388F-36DE-9D41-90BF-C753B011D802}" type="datetime1">
              <a:rPr lang="en-US" smtClean="0"/>
              <a:t>11/7/11</a:t>
            </a:fld>
            <a:endParaRPr lang="en-US"/>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357483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2FBE44-7BD7-B347-A5BB-F7B470EC1E20}" type="datetime1">
              <a:rPr lang="en-US" smtClean="0"/>
              <a:t>11/7/11</a:t>
            </a:fld>
            <a:endParaRPr lang="en-US"/>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4013897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8EFA79-C08B-B148-BB96-BFF29A6210F7}" type="datetime1">
              <a:rPr lang="en-US" smtClean="0"/>
              <a:t>11/7/11</a:t>
            </a:fld>
            <a:endParaRPr lang="en-US"/>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166436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293FC3-1362-F64F-A987-31CFAAF7D3AD}" type="datetime1">
              <a:rPr lang="en-US" smtClean="0"/>
              <a:t>11/7/11</a:t>
            </a:fld>
            <a:endParaRPr lang="en-US"/>
          </a:p>
        </p:txBody>
      </p:sp>
      <p:sp>
        <p:nvSpPr>
          <p:cNvPr id="6" name="Footer Placeholder 5"/>
          <p:cNvSpPr>
            <a:spLocks noGrp="1"/>
          </p:cNvSpPr>
          <p:nvPr>
            <p:ph type="ftr" sz="quarter" idx="11"/>
          </p:nvPr>
        </p:nvSpPr>
        <p:spPr/>
        <p:txBody>
          <a:bodyPr/>
          <a:lstStyle/>
          <a:p>
            <a:r>
              <a:rPr lang="en-US" smtClean="0"/>
              <a:t>ISRFG9 11/7/11</a:t>
            </a:r>
            <a:endParaRPr lang="en-US"/>
          </a:p>
        </p:txBody>
      </p:sp>
      <p:sp>
        <p:nvSpPr>
          <p:cNvPr id="7" name="Slide Number Placeholder 6"/>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132414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651420-BF6A-1349-B471-B538C27227AB}" type="datetime1">
              <a:rPr lang="en-US" smtClean="0"/>
              <a:t>11/7/11</a:t>
            </a:fld>
            <a:endParaRPr lang="en-US"/>
          </a:p>
        </p:txBody>
      </p:sp>
      <p:sp>
        <p:nvSpPr>
          <p:cNvPr id="8" name="Footer Placeholder 7"/>
          <p:cNvSpPr>
            <a:spLocks noGrp="1"/>
          </p:cNvSpPr>
          <p:nvPr>
            <p:ph type="ftr" sz="quarter" idx="11"/>
          </p:nvPr>
        </p:nvSpPr>
        <p:spPr/>
        <p:txBody>
          <a:bodyPr/>
          <a:lstStyle/>
          <a:p>
            <a:r>
              <a:rPr lang="en-US" smtClean="0"/>
              <a:t>ISRFG9 11/7/11</a:t>
            </a:r>
            <a:endParaRPr lang="en-US"/>
          </a:p>
        </p:txBody>
      </p:sp>
      <p:sp>
        <p:nvSpPr>
          <p:cNvPr id="9" name="Slide Number Placeholder 8"/>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258052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2C0120-B5BC-654E-90B0-DA9A30B51983}" type="datetime1">
              <a:rPr lang="en-US" smtClean="0"/>
              <a:t>11/7/11</a:t>
            </a:fld>
            <a:endParaRPr lang="en-US"/>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169722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D9B590-96F3-1640-BD8E-6D8646FC7398}" type="datetime1">
              <a:rPr lang="en-US" smtClean="0"/>
              <a:t>11/7/11</a:t>
            </a:fld>
            <a:endParaRPr lang="en-US"/>
          </a:p>
        </p:txBody>
      </p:sp>
      <p:sp>
        <p:nvSpPr>
          <p:cNvPr id="3" name="Footer Placeholder 2"/>
          <p:cNvSpPr>
            <a:spLocks noGrp="1"/>
          </p:cNvSpPr>
          <p:nvPr>
            <p:ph type="ftr" sz="quarter" idx="11"/>
          </p:nvPr>
        </p:nvSpPr>
        <p:spPr/>
        <p:txBody>
          <a:bodyPr/>
          <a:lstStyle/>
          <a:p>
            <a:r>
              <a:rPr lang="en-US" smtClean="0"/>
              <a:t>ISRFG9 11/7/11</a:t>
            </a:r>
            <a:endParaRPr lang="en-US"/>
          </a:p>
        </p:txBody>
      </p:sp>
      <p:sp>
        <p:nvSpPr>
          <p:cNvPr id="4" name="Slide Number Placeholder 3"/>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420789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76D0C0-083E-F14C-8A95-95451B99CAC7}" type="datetime1">
              <a:rPr lang="en-US" smtClean="0"/>
              <a:t>11/7/11</a:t>
            </a:fld>
            <a:endParaRPr lang="en-US"/>
          </a:p>
        </p:txBody>
      </p:sp>
      <p:sp>
        <p:nvSpPr>
          <p:cNvPr id="6" name="Footer Placeholder 5"/>
          <p:cNvSpPr>
            <a:spLocks noGrp="1"/>
          </p:cNvSpPr>
          <p:nvPr>
            <p:ph type="ftr" sz="quarter" idx="11"/>
          </p:nvPr>
        </p:nvSpPr>
        <p:spPr/>
        <p:txBody>
          <a:bodyPr/>
          <a:lstStyle/>
          <a:p>
            <a:r>
              <a:rPr lang="en-US" smtClean="0"/>
              <a:t>ISRFG9 11/7/11</a:t>
            </a:r>
            <a:endParaRPr lang="en-US"/>
          </a:p>
        </p:txBody>
      </p:sp>
      <p:sp>
        <p:nvSpPr>
          <p:cNvPr id="7" name="Slide Number Placeholder 6"/>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280829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DE174-4935-C148-A510-4515DD42010B}" type="datetime1">
              <a:rPr lang="en-US" smtClean="0"/>
              <a:t>11/7/11</a:t>
            </a:fld>
            <a:endParaRPr lang="en-US"/>
          </a:p>
        </p:txBody>
      </p:sp>
      <p:sp>
        <p:nvSpPr>
          <p:cNvPr id="6" name="Footer Placeholder 5"/>
          <p:cNvSpPr>
            <a:spLocks noGrp="1"/>
          </p:cNvSpPr>
          <p:nvPr>
            <p:ph type="ftr" sz="quarter" idx="11"/>
          </p:nvPr>
        </p:nvSpPr>
        <p:spPr/>
        <p:txBody>
          <a:bodyPr/>
          <a:lstStyle/>
          <a:p>
            <a:r>
              <a:rPr lang="en-US" smtClean="0"/>
              <a:t>ISRFG9 11/7/11</a:t>
            </a:r>
            <a:endParaRPr lang="en-US"/>
          </a:p>
        </p:txBody>
      </p:sp>
      <p:sp>
        <p:nvSpPr>
          <p:cNvPr id="7" name="Slide Number Placeholder 6"/>
          <p:cNvSpPr>
            <a:spLocks noGrp="1"/>
          </p:cNvSpPr>
          <p:nvPr>
            <p:ph type="sldNum" sz="quarter" idx="12"/>
          </p:nvPr>
        </p:nvSpPr>
        <p:spPr/>
        <p:txBody>
          <a:bodyPr/>
          <a:lstStyle/>
          <a:p>
            <a:fld id="{D100CA46-5126-3344-8793-FED337C20BED}" type="slidenum">
              <a:rPr lang="en-US" smtClean="0"/>
              <a:t>‹#›</a:t>
            </a:fld>
            <a:endParaRPr lang="en-US"/>
          </a:p>
        </p:txBody>
      </p:sp>
    </p:spTree>
    <p:extLst>
      <p:ext uri="{BB962C8B-B14F-4D97-AF65-F5344CB8AC3E}">
        <p14:creationId xmlns:p14="http://schemas.microsoft.com/office/powerpoint/2010/main" val="1812196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E6E3D-474F-6F47-829E-BA0707DA21FB}" type="datetime1">
              <a:rPr lang="en-US" smtClean="0"/>
              <a:t>11/7/11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ISRFG9 11/7/11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0CA46-5126-3344-8793-FED337C20BED}" type="slidenum">
              <a:rPr lang="en-US" smtClean="0"/>
              <a:t>‹#›</a:t>
            </a:fld>
            <a:endParaRPr lang="en-US"/>
          </a:p>
        </p:txBody>
      </p:sp>
      <p:pic>
        <p:nvPicPr>
          <p:cNvPr id="7" name="Picture 8"/>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01600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084747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e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emf"/><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34.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35" y="1263836"/>
            <a:ext cx="8695765" cy="1470025"/>
          </a:xfrm>
        </p:spPr>
        <p:txBody>
          <a:bodyPr>
            <a:normAutofit fontScale="90000"/>
          </a:bodyPr>
          <a:lstStyle/>
          <a:p>
            <a:r>
              <a:rPr lang="en-US" dirty="0" smtClean="0"/>
              <a:t>Gramene: An Integrated Phylogenomics Resource for the </a:t>
            </a:r>
            <a:r>
              <a:rPr lang="en-US" dirty="0" err="1" smtClean="0"/>
              <a:t>Oryza</a:t>
            </a:r>
            <a:r>
              <a:rPr lang="en-US" dirty="0" smtClean="0"/>
              <a:t> Genus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ISRFG9</a:t>
            </a:r>
          </a:p>
          <a:p>
            <a:r>
              <a:rPr lang="en-US" dirty="0" smtClean="0"/>
              <a:t>Taipei, Taiwan</a:t>
            </a:r>
          </a:p>
          <a:p>
            <a:r>
              <a:rPr lang="en-US" dirty="0" smtClean="0"/>
              <a:t>11/7/11</a:t>
            </a:r>
          </a:p>
          <a:p>
            <a:r>
              <a:rPr lang="en-US" dirty="0" smtClean="0"/>
              <a:t>Joshua Stein</a:t>
            </a:r>
            <a:endParaRPr lang="en-US"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1</a:t>
            </a:fld>
            <a:endParaRPr lang="en-US"/>
          </a:p>
        </p:txBody>
      </p:sp>
    </p:spTree>
    <p:extLst>
      <p:ext uri="{BB962C8B-B14F-4D97-AF65-F5344CB8AC3E}">
        <p14:creationId xmlns:p14="http://schemas.microsoft.com/office/powerpoint/2010/main" val="17799523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Ontologies</a:t>
            </a:r>
            <a:endParaRPr lang="en-US" dirty="0"/>
          </a:p>
        </p:txBody>
      </p:sp>
      <p:pic>
        <p:nvPicPr>
          <p:cNvPr id="4" name="Picture 3"/>
          <p:cNvPicPr>
            <a:picLocks noChangeAspect="1"/>
          </p:cNvPicPr>
          <p:nvPr/>
        </p:nvPicPr>
        <p:blipFill>
          <a:blip r:embed="rId2"/>
          <a:stretch>
            <a:fillRect/>
          </a:stretch>
        </p:blipFill>
        <p:spPr>
          <a:xfrm>
            <a:off x="692379" y="1417638"/>
            <a:ext cx="2694180" cy="2409834"/>
          </a:xfrm>
          <a:prstGeom prst="rect">
            <a:avLst/>
          </a:prstGeom>
          <a:ln>
            <a:solidFill>
              <a:srgbClr val="000000"/>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1509377" y="3404782"/>
            <a:ext cx="3488575" cy="2751431"/>
          </a:xfrm>
          <a:prstGeom prst="rect">
            <a:avLst/>
          </a:prstGeom>
          <a:ln>
            <a:solidFill>
              <a:srgbClr val="000000"/>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4213274" y="1417638"/>
            <a:ext cx="2807311" cy="2504228"/>
          </a:xfrm>
          <a:prstGeom prst="rect">
            <a:avLst/>
          </a:prstGeom>
          <a:ln>
            <a:solidFill>
              <a:srgbClr val="000000"/>
            </a:solidFill>
          </a:ln>
          <a:effectLst>
            <a:outerShdw blurRad="50800" dist="38100" dir="2700000" algn="tl" rotWithShape="0">
              <a:prstClr val="black">
                <a:alpha val="40000"/>
              </a:prstClr>
            </a:outerShdw>
          </a:effectLst>
        </p:spPr>
      </p:pic>
      <p:sp>
        <p:nvSpPr>
          <p:cNvPr id="7" name="Rectangle 6"/>
          <p:cNvSpPr/>
          <p:nvPr/>
        </p:nvSpPr>
        <p:spPr>
          <a:xfrm>
            <a:off x="692379" y="6156213"/>
            <a:ext cx="1611051" cy="307777"/>
          </a:xfrm>
          <a:prstGeom prst="rect">
            <a:avLst/>
          </a:prstGeom>
        </p:spPr>
        <p:txBody>
          <a:bodyPr wrap="none">
            <a:spAutoFit/>
          </a:bodyPr>
          <a:lstStyle/>
          <a:p>
            <a:r>
              <a:rPr lang="de-DE" sz="1400" dirty="0" smtClean="0"/>
              <a:t>LOC_Os03g17180.1</a:t>
            </a:r>
            <a:endParaRPr lang="en-US" sz="1400" dirty="0"/>
          </a:p>
        </p:txBody>
      </p:sp>
      <p:sp>
        <p:nvSpPr>
          <p:cNvPr id="8" name="TextBox 7"/>
          <p:cNvSpPr txBox="1"/>
          <p:nvPr/>
        </p:nvSpPr>
        <p:spPr>
          <a:xfrm>
            <a:off x="5256221" y="4221212"/>
            <a:ext cx="3430580" cy="1938992"/>
          </a:xfrm>
          <a:prstGeom prst="rect">
            <a:avLst/>
          </a:prstGeom>
          <a:noFill/>
        </p:spPr>
        <p:txBody>
          <a:bodyPr wrap="square" rtlCol="0">
            <a:spAutoFit/>
          </a:bodyPr>
          <a:lstStyle/>
          <a:p>
            <a:pPr marL="342900" indent="-342900">
              <a:buFont typeface="Arial"/>
              <a:buChar char="•"/>
            </a:pPr>
            <a:r>
              <a:rPr lang="en-US" sz="2400" dirty="0" smtClean="0"/>
              <a:t>Gene Ontology</a:t>
            </a:r>
          </a:p>
          <a:p>
            <a:pPr marL="342900" indent="-342900">
              <a:buFont typeface="Arial"/>
              <a:buChar char="•"/>
            </a:pPr>
            <a:r>
              <a:rPr lang="en-US" sz="2400" dirty="0" smtClean="0"/>
              <a:t>Plant Ontology</a:t>
            </a:r>
          </a:p>
          <a:p>
            <a:pPr marL="342900" indent="-342900">
              <a:buFont typeface="Arial"/>
              <a:buChar char="•"/>
            </a:pPr>
            <a:r>
              <a:rPr lang="en-US" sz="2400" dirty="0" smtClean="0"/>
              <a:t>Growth Stage Ontology</a:t>
            </a:r>
          </a:p>
          <a:p>
            <a:pPr marL="342900" indent="-342900">
              <a:buFont typeface="Arial"/>
              <a:buChar char="•"/>
            </a:pPr>
            <a:r>
              <a:rPr lang="en-US" sz="2400" dirty="0" smtClean="0"/>
              <a:t>Graphical and tabular views</a:t>
            </a:r>
            <a:endParaRPr lang="en-US" sz="2400" dirty="0"/>
          </a:p>
        </p:txBody>
      </p:sp>
      <p:sp>
        <p:nvSpPr>
          <p:cNvPr id="9" name="Footer Placeholder 8"/>
          <p:cNvSpPr>
            <a:spLocks noGrp="1"/>
          </p:cNvSpPr>
          <p:nvPr>
            <p:ph type="ftr" sz="quarter" idx="11"/>
          </p:nvPr>
        </p:nvSpPr>
        <p:spPr/>
        <p:txBody>
          <a:bodyPr/>
          <a:lstStyle/>
          <a:p>
            <a:r>
              <a:rPr lang="en-US" smtClean="0"/>
              <a:t>ISRFG9 11/7/11</a:t>
            </a:r>
            <a:endParaRPr lang="en-US"/>
          </a:p>
        </p:txBody>
      </p:sp>
      <p:sp>
        <p:nvSpPr>
          <p:cNvPr id="10" name="Slide Number Placeholder 9"/>
          <p:cNvSpPr>
            <a:spLocks noGrp="1"/>
          </p:cNvSpPr>
          <p:nvPr>
            <p:ph type="sldNum" sz="quarter" idx="12"/>
          </p:nvPr>
        </p:nvSpPr>
        <p:spPr/>
        <p:txBody>
          <a:bodyPr/>
          <a:lstStyle/>
          <a:p>
            <a:fld id="{D100CA46-5126-3344-8793-FED337C20BED}" type="slidenum">
              <a:rPr lang="en-US" smtClean="0"/>
              <a:t>10</a:t>
            </a:fld>
            <a:endParaRPr lang="en-US"/>
          </a:p>
        </p:txBody>
      </p:sp>
    </p:spTree>
    <p:extLst>
      <p:ext uri="{BB962C8B-B14F-4D97-AF65-F5344CB8AC3E}">
        <p14:creationId xmlns:p14="http://schemas.microsoft.com/office/powerpoint/2010/main" val="3603755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4327" y="1144346"/>
            <a:ext cx="7843173" cy="5264730"/>
          </a:xfrm>
          <a:prstGeom prst="rect">
            <a:avLst/>
          </a:prstGeom>
        </p:spPr>
      </p:pic>
      <p:sp>
        <p:nvSpPr>
          <p:cNvPr id="3" name="TextBox 2"/>
          <p:cNvSpPr txBox="1"/>
          <p:nvPr/>
        </p:nvSpPr>
        <p:spPr>
          <a:xfrm>
            <a:off x="858399" y="559570"/>
            <a:ext cx="7915749" cy="584776"/>
          </a:xfrm>
          <a:prstGeom prst="rect">
            <a:avLst/>
          </a:prstGeom>
          <a:noFill/>
        </p:spPr>
        <p:txBody>
          <a:bodyPr wrap="none" rtlCol="0">
            <a:spAutoFit/>
          </a:bodyPr>
          <a:lstStyle/>
          <a:p>
            <a:r>
              <a:rPr lang="en-US" sz="3200" dirty="0" smtClean="0"/>
              <a:t>Whole Genome Alignment BLASTZ-CHAIN-NET</a:t>
            </a:r>
            <a:endParaRPr lang="en-US" sz="3200"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11</a:t>
            </a:fld>
            <a:endParaRPr lang="en-US"/>
          </a:p>
        </p:txBody>
      </p:sp>
    </p:spTree>
    <p:extLst>
      <p:ext uri="{BB962C8B-B14F-4D97-AF65-F5344CB8AC3E}">
        <p14:creationId xmlns:p14="http://schemas.microsoft.com/office/powerpoint/2010/main" val="13063245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9324" y="998900"/>
            <a:ext cx="7551420" cy="5189220"/>
          </a:xfrm>
          <a:prstGeom prst="rect">
            <a:avLst/>
          </a:prstGeom>
        </p:spPr>
      </p:pic>
      <p:pic>
        <p:nvPicPr>
          <p:cNvPr id="3" name="Picture 2"/>
          <p:cNvPicPr>
            <a:picLocks noChangeAspect="1"/>
          </p:cNvPicPr>
          <p:nvPr/>
        </p:nvPicPr>
        <p:blipFill>
          <a:blip r:embed="rId3"/>
          <a:stretch>
            <a:fillRect/>
          </a:stretch>
        </p:blipFill>
        <p:spPr>
          <a:xfrm>
            <a:off x="4290409" y="5534070"/>
            <a:ext cx="4497991" cy="1094106"/>
          </a:xfrm>
          <a:prstGeom prst="rect">
            <a:avLst/>
          </a:prstGeom>
        </p:spPr>
      </p:pic>
      <p:sp>
        <p:nvSpPr>
          <p:cNvPr id="4" name="TextBox 3"/>
          <p:cNvSpPr txBox="1"/>
          <p:nvPr/>
        </p:nvSpPr>
        <p:spPr>
          <a:xfrm>
            <a:off x="635000" y="355600"/>
            <a:ext cx="4492736" cy="707886"/>
          </a:xfrm>
          <a:prstGeom prst="rect">
            <a:avLst/>
          </a:prstGeom>
          <a:noFill/>
        </p:spPr>
        <p:txBody>
          <a:bodyPr wrap="none" rtlCol="0">
            <a:spAutoFit/>
          </a:bodyPr>
          <a:lstStyle/>
          <a:p>
            <a:r>
              <a:rPr lang="en-US" sz="4000" dirty="0" smtClean="0"/>
              <a:t>Sequence-level View</a:t>
            </a:r>
            <a:endParaRPr lang="en-US" sz="4000" dirty="0"/>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D100CA46-5126-3344-8793-FED337C20BED}" type="slidenum">
              <a:rPr lang="en-US" smtClean="0"/>
              <a:t>12</a:t>
            </a:fld>
            <a:endParaRPr lang="en-US"/>
          </a:p>
        </p:txBody>
      </p:sp>
    </p:spTree>
    <p:extLst>
      <p:ext uri="{BB962C8B-B14F-4D97-AF65-F5344CB8AC3E}">
        <p14:creationId xmlns:p14="http://schemas.microsoft.com/office/powerpoint/2010/main" val="11427265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971" y="464201"/>
            <a:ext cx="1219200" cy="6362700"/>
          </a:xfrm>
          <a:prstGeom prst="rect">
            <a:avLst/>
          </a:prstGeom>
        </p:spPr>
      </p:pic>
      <p:sp>
        <p:nvSpPr>
          <p:cNvPr id="7" name="TextBox 6"/>
          <p:cNvSpPr txBox="1"/>
          <p:nvPr/>
        </p:nvSpPr>
        <p:spPr>
          <a:xfrm>
            <a:off x="7191780" y="732506"/>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8" name="TextBox 7"/>
          <p:cNvSpPr txBox="1"/>
          <p:nvPr/>
        </p:nvSpPr>
        <p:spPr>
          <a:xfrm>
            <a:off x="7191780" y="3808566"/>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9" name="TextBox 8"/>
          <p:cNvSpPr txBox="1"/>
          <p:nvPr/>
        </p:nvSpPr>
        <p:spPr>
          <a:xfrm>
            <a:off x="7191780" y="4423778"/>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0" name="TextBox 9"/>
          <p:cNvSpPr txBox="1"/>
          <p:nvPr/>
        </p:nvSpPr>
        <p:spPr>
          <a:xfrm>
            <a:off x="7191780" y="5038990"/>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1" name="TextBox 10"/>
          <p:cNvSpPr txBox="1"/>
          <p:nvPr/>
        </p:nvSpPr>
        <p:spPr>
          <a:xfrm>
            <a:off x="7191780" y="5654202"/>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2" name="TextBox 11"/>
          <p:cNvSpPr txBox="1"/>
          <p:nvPr/>
        </p:nvSpPr>
        <p:spPr>
          <a:xfrm>
            <a:off x="7191780" y="6269414"/>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4" name="TextBox 13"/>
          <p:cNvSpPr txBox="1"/>
          <p:nvPr/>
        </p:nvSpPr>
        <p:spPr>
          <a:xfrm>
            <a:off x="7191780" y="1347718"/>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5" name="TextBox 14"/>
          <p:cNvSpPr txBox="1"/>
          <p:nvPr/>
        </p:nvSpPr>
        <p:spPr>
          <a:xfrm>
            <a:off x="7191780" y="1962930"/>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6" name="TextBox 15"/>
          <p:cNvSpPr txBox="1"/>
          <p:nvPr/>
        </p:nvSpPr>
        <p:spPr>
          <a:xfrm>
            <a:off x="7191780" y="2578142"/>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7" name="TextBox 16"/>
          <p:cNvSpPr txBox="1"/>
          <p:nvPr/>
        </p:nvSpPr>
        <p:spPr>
          <a:xfrm>
            <a:off x="7191780" y="3193354"/>
            <a:ext cx="723275" cy="276999"/>
          </a:xfrm>
          <a:prstGeom prst="rect">
            <a:avLst/>
          </a:prstGeom>
          <a:noFill/>
        </p:spPr>
        <p:txBody>
          <a:bodyPr wrap="none" rtlCol="0">
            <a:spAutoFit/>
          </a:bodyPr>
          <a:lstStyle/>
          <a:p>
            <a:r>
              <a:rPr lang="en-US" sz="1200" dirty="0" smtClean="0">
                <a:solidFill>
                  <a:schemeClr val="accent2">
                    <a:lumMod val="75000"/>
                  </a:schemeClr>
                </a:solidFill>
              </a:rPr>
              <a:t>O. sativa</a:t>
            </a:r>
            <a:endParaRPr lang="en-US" sz="1200" dirty="0">
              <a:solidFill>
                <a:schemeClr val="accent2">
                  <a:lumMod val="75000"/>
                </a:schemeClr>
              </a:solidFill>
            </a:endParaRPr>
          </a:p>
        </p:txBody>
      </p:sp>
      <p:sp>
        <p:nvSpPr>
          <p:cNvPr id="18" name="TextBox 17"/>
          <p:cNvSpPr txBox="1"/>
          <p:nvPr/>
        </p:nvSpPr>
        <p:spPr>
          <a:xfrm>
            <a:off x="7358492" y="424900"/>
            <a:ext cx="556563" cy="276999"/>
          </a:xfrm>
          <a:prstGeom prst="rect">
            <a:avLst/>
          </a:prstGeom>
          <a:noFill/>
        </p:spPr>
        <p:txBody>
          <a:bodyPr wrap="none" rtlCol="0">
            <a:spAutoFit/>
          </a:bodyPr>
          <a:lstStyle/>
          <a:p>
            <a:r>
              <a:rPr lang="en-US" sz="1200" dirty="0" err="1" smtClean="0"/>
              <a:t>indica</a:t>
            </a:r>
            <a:endParaRPr lang="en-US" sz="1200" dirty="0"/>
          </a:p>
        </p:txBody>
      </p:sp>
      <p:sp>
        <p:nvSpPr>
          <p:cNvPr id="19" name="TextBox 18"/>
          <p:cNvSpPr txBox="1"/>
          <p:nvPr/>
        </p:nvSpPr>
        <p:spPr>
          <a:xfrm>
            <a:off x="6545870" y="1040112"/>
            <a:ext cx="1369185" cy="276999"/>
          </a:xfrm>
          <a:prstGeom prst="rect">
            <a:avLst/>
          </a:prstGeom>
          <a:noFill/>
        </p:spPr>
        <p:txBody>
          <a:bodyPr wrap="none" rtlCol="0">
            <a:spAutoFit/>
          </a:bodyPr>
          <a:lstStyle/>
          <a:p>
            <a:r>
              <a:rPr lang="en-US" sz="1200" dirty="0" smtClean="0"/>
              <a:t>O. </a:t>
            </a:r>
            <a:r>
              <a:rPr lang="en-US" sz="1200" dirty="0" err="1" smtClean="0"/>
              <a:t>glaberrima</a:t>
            </a:r>
            <a:r>
              <a:rPr lang="en-US" sz="1200" dirty="0" smtClean="0"/>
              <a:t> (AA)</a:t>
            </a:r>
            <a:endParaRPr lang="en-US" sz="1200" dirty="0"/>
          </a:p>
        </p:txBody>
      </p:sp>
      <p:sp>
        <p:nvSpPr>
          <p:cNvPr id="20" name="TextBox 19"/>
          <p:cNvSpPr txBox="1"/>
          <p:nvPr/>
        </p:nvSpPr>
        <p:spPr>
          <a:xfrm>
            <a:off x="6837416" y="1655324"/>
            <a:ext cx="1077639" cy="276999"/>
          </a:xfrm>
          <a:prstGeom prst="rect">
            <a:avLst/>
          </a:prstGeom>
          <a:noFill/>
        </p:spPr>
        <p:txBody>
          <a:bodyPr wrap="none" rtlCol="0">
            <a:spAutoFit/>
          </a:bodyPr>
          <a:lstStyle/>
          <a:p>
            <a:r>
              <a:rPr lang="en-US" sz="1200" dirty="0" smtClean="0"/>
              <a:t>O. </a:t>
            </a:r>
            <a:r>
              <a:rPr lang="en-US" sz="1200" dirty="0" err="1"/>
              <a:t>b</a:t>
            </a:r>
            <a:r>
              <a:rPr lang="en-US" sz="1200" dirty="0" err="1" smtClean="0"/>
              <a:t>arthii</a:t>
            </a:r>
            <a:r>
              <a:rPr lang="en-US" sz="1200" dirty="0" smtClean="0"/>
              <a:t> (AA)</a:t>
            </a:r>
            <a:endParaRPr lang="en-US" sz="1200" dirty="0"/>
          </a:p>
        </p:txBody>
      </p:sp>
      <p:sp>
        <p:nvSpPr>
          <p:cNvPr id="21" name="TextBox 20"/>
          <p:cNvSpPr txBox="1"/>
          <p:nvPr/>
        </p:nvSpPr>
        <p:spPr>
          <a:xfrm>
            <a:off x="6861912" y="2270536"/>
            <a:ext cx="1053143" cy="276999"/>
          </a:xfrm>
          <a:prstGeom prst="rect">
            <a:avLst/>
          </a:prstGeom>
          <a:noFill/>
        </p:spPr>
        <p:txBody>
          <a:bodyPr wrap="none" rtlCol="0">
            <a:spAutoFit/>
          </a:bodyPr>
          <a:lstStyle/>
          <a:p>
            <a:r>
              <a:rPr lang="en-US" sz="1200" dirty="0" smtClean="0"/>
              <a:t>O. </a:t>
            </a:r>
            <a:r>
              <a:rPr lang="en-US" sz="1200" dirty="0" err="1"/>
              <a:t>n</a:t>
            </a:r>
            <a:r>
              <a:rPr lang="en-US" sz="1200" dirty="0" err="1" smtClean="0"/>
              <a:t>ivara</a:t>
            </a:r>
            <a:r>
              <a:rPr lang="en-US" sz="1200" dirty="0" smtClean="0"/>
              <a:t> (AA)</a:t>
            </a:r>
            <a:endParaRPr lang="en-US" sz="1200" dirty="0"/>
          </a:p>
        </p:txBody>
      </p:sp>
      <p:sp>
        <p:nvSpPr>
          <p:cNvPr id="24" name="TextBox 23"/>
          <p:cNvSpPr txBox="1"/>
          <p:nvPr/>
        </p:nvSpPr>
        <p:spPr>
          <a:xfrm>
            <a:off x="6636264" y="2885748"/>
            <a:ext cx="1278791" cy="276999"/>
          </a:xfrm>
          <a:prstGeom prst="rect">
            <a:avLst/>
          </a:prstGeom>
          <a:noFill/>
        </p:spPr>
        <p:txBody>
          <a:bodyPr wrap="none" rtlCol="0">
            <a:spAutoFit/>
          </a:bodyPr>
          <a:lstStyle/>
          <a:p>
            <a:r>
              <a:rPr lang="en-US" sz="1200" dirty="0" smtClean="0"/>
              <a:t>O. </a:t>
            </a:r>
            <a:r>
              <a:rPr lang="en-US" sz="1200" dirty="0" err="1"/>
              <a:t>r</a:t>
            </a:r>
            <a:r>
              <a:rPr lang="en-US" sz="1200" dirty="0" err="1" smtClean="0"/>
              <a:t>ufipogon</a:t>
            </a:r>
            <a:r>
              <a:rPr lang="en-US" sz="1200" dirty="0" smtClean="0"/>
              <a:t> (AA)</a:t>
            </a:r>
            <a:endParaRPr lang="en-US" sz="1200" dirty="0"/>
          </a:p>
        </p:txBody>
      </p:sp>
      <p:sp>
        <p:nvSpPr>
          <p:cNvPr id="25" name="TextBox 24"/>
          <p:cNvSpPr txBox="1"/>
          <p:nvPr/>
        </p:nvSpPr>
        <p:spPr>
          <a:xfrm>
            <a:off x="6701186" y="3500960"/>
            <a:ext cx="1213869" cy="276999"/>
          </a:xfrm>
          <a:prstGeom prst="rect">
            <a:avLst/>
          </a:prstGeom>
          <a:noFill/>
        </p:spPr>
        <p:txBody>
          <a:bodyPr wrap="none" rtlCol="0">
            <a:spAutoFit/>
          </a:bodyPr>
          <a:lstStyle/>
          <a:p>
            <a:r>
              <a:rPr lang="en-US" sz="1200" dirty="0" smtClean="0"/>
              <a:t>O. </a:t>
            </a:r>
            <a:r>
              <a:rPr lang="en-US" sz="1200" dirty="0" err="1"/>
              <a:t>p</a:t>
            </a:r>
            <a:r>
              <a:rPr lang="en-US" sz="1200" dirty="0" err="1" smtClean="0"/>
              <a:t>unctata</a:t>
            </a:r>
            <a:r>
              <a:rPr lang="en-US" sz="1200" dirty="0" smtClean="0"/>
              <a:t> (BB)</a:t>
            </a:r>
            <a:endParaRPr lang="en-US" sz="1200" dirty="0"/>
          </a:p>
        </p:txBody>
      </p:sp>
      <p:sp>
        <p:nvSpPr>
          <p:cNvPr id="26" name="TextBox 25"/>
          <p:cNvSpPr txBox="1"/>
          <p:nvPr/>
        </p:nvSpPr>
        <p:spPr>
          <a:xfrm>
            <a:off x="6814123" y="4116172"/>
            <a:ext cx="1100932" cy="276999"/>
          </a:xfrm>
          <a:prstGeom prst="rect">
            <a:avLst/>
          </a:prstGeom>
          <a:noFill/>
        </p:spPr>
        <p:txBody>
          <a:bodyPr wrap="none" rtlCol="0">
            <a:spAutoFit/>
          </a:bodyPr>
          <a:lstStyle/>
          <a:p>
            <a:r>
              <a:rPr lang="en-US" sz="1200" dirty="0" smtClean="0"/>
              <a:t>O. </a:t>
            </a:r>
            <a:r>
              <a:rPr lang="en-US" sz="1200" dirty="0" err="1"/>
              <a:t>m</a:t>
            </a:r>
            <a:r>
              <a:rPr lang="en-US" sz="1200" dirty="0" err="1" smtClean="0"/>
              <a:t>inuta</a:t>
            </a:r>
            <a:r>
              <a:rPr lang="en-US" sz="1200" dirty="0" smtClean="0"/>
              <a:t> (BB)</a:t>
            </a:r>
            <a:endParaRPr lang="en-US" sz="1200" dirty="0"/>
          </a:p>
        </p:txBody>
      </p:sp>
      <p:sp>
        <p:nvSpPr>
          <p:cNvPr id="28" name="TextBox 27"/>
          <p:cNvSpPr txBox="1"/>
          <p:nvPr/>
        </p:nvSpPr>
        <p:spPr>
          <a:xfrm>
            <a:off x="6817429" y="4731384"/>
            <a:ext cx="1097626" cy="276999"/>
          </a:xfrm>
          <a:prstGeom prst="rect">
            <a:avLst/>
          </a:prstGeom>
          <a:noFill/>
        </p:spPr>
        <p:txBody>
          <a:bodyPr wrap="none" rtlCol="0">
            <a:spAutoFit/>
          </a:bodyPr>
          <a:lstStyle/>
          <a:p>
            <a:r>
              <a:rPr lang="en-US" sz="1200" dirty="0" smtClean="0"/>
              <a:t>O. </a:t>
            </a:r>
            <a:r>
              <a:rPr lang="en-US" sz="1200" dirty="0" err="1"/>
              <a:t>m</a:t>
            </a:r>
            <a:r>
              <a:rPr lang="en-US" sz="1200" dirty="0" err="1" smtClean="0"/>
              <a:t>inuta</a:t>
            </a:r>
            <a:r>
              <a:rPr lang="en-US" sz="1200" dirty="0" smtClean="0"/>
              <a:t> (CC)</a:t>
            </a:r>
            <a:endParaRPr lang="en-US" sz="1200" dirty="0"/>
          </a:p>
        </p:txBody>
      </p:sp>
      <p:sp>
        <p:nvSpPr>
          <p:cNvPr id="29" name="TextBox 28"/>
          <p:cNvSpPr txBox="1"/>
          <p:nvPr/>
        </p:nvSpPr>
        <p:spPr>
          <a:xfrm>
            <a:off x="6671430" y="5346596"/>
            <a:ext cx="1243625" cy="276999"/>
          </a:xfrm>
          <a:prstGeom prst="rect">
            <a:avLst/>
          </a:prstGeom>
          <a:noFill/>
        </p:spPr>
        <p:txBody>
          <a:bodyPr wrap="none" rtlCol="0">
            <a:spAutoFit/>
          </a:bodyPr>
          <a:lstStyle/>
          <a:p>
            <a:r>
              <a:rPr lang="en-US" sz="1200" dirty="0" smtClean="0"/>
              <a:t>O. </a:t>
            </a:r>
            <a:r>
              <a:rPr lang="en-US" sz="1200" dirty="0" err="1" smtClean="0"/>
              <a:t>officinalis</a:t>
            </a:r>
            <a:r>
              <a:rPr lang="en-US" sz="1200" dirty="0" smtClean="0"/>
              <a:t> (CC)</a:t>
            </a:r>
            <a:endParaRPr lang="en-US" sz="1200" dirty="0"/>
          </a:p>
        </p:txBody>
      </p:sp>
      <p:sp>
        <p:nvSpPr>
          <p:cNvPr id="30" name="TextBox 29"/>
          <p:cNvSpPr txBox="1"/>
          <p:nvPr/>
        </p:nvSpPr>
        <p:spPr>
          <a:xfrm>
            <a:off x="6500861" y="5961808"/>
            <a:ext cx="1414194" cy="276999"/>
          </a:xfrm>
          <a:prstGeom prst="rect">
            <a:avLst/>
          </a:prstGeom>
          <a:noFill/>
        </p:spPr>
        <p:txBody>
          <a:bodyPr wrap="none" rtlCol="0">
            <a:spAutoFit/>
          </a:bodyPr>
          <a:lstStyle/>
          <a:p>
            <a:r>
              <a:rPr lang="en-US" sz="1200" dirty="0" smtClean="0"/>
              <a:t>O. </a:t>
            </a:r>
            <a:r>
              <a:rPr lang="en-US" sz="1200" dirty="0" err="1" smtClean="0"/>
              <a:t>brachyantha</a:t>
            </a:r>
            <a:r>
              <a:rPr lang="en-US" sz="1200" dirty="0" smtClean="0"/>
              <a:t> (FF)</a:t>
            </a:r>
            <a:endParaRPr lang="en-US" sz="1200" dirty="0"/>
          </a:p>
        </p:txBody>
      </p:sp>
      <p:sp>
        <p:nvSpPr>
          <p:cNvPr id="31" name="TextBox 30"/>
          <p:cNvSpPr txBox="1"/>
          <p:nvPr/>
        </p:nvSpPr>
        <p:spPr>
          <a:xfrm>
            <a:off x="6107799" y="6577017"/>
            <a:ext cx="1807256" cy="276999"/>
          </a:xfrm>
          <a:prstGeom prst="rect">
            <a:avLst/>
          </a:prstGeom>
          <a:noFill/>
        </p:spPr>
        <p:txBody>
          <a:bodyPr wrap="none" rtlCol="0">
            <a:spAutoFit/>
          </a:bodyPr>
          <a:lstStyle/>
          <a:p>
            <a:r>
              <a:rPr lang="en-US" sz="1200" dirty="0" smtClean="0"/>
              <a:t>Brachypodium </a:t>
            </a:r>
            <a:r>
              <a:rPr lang="en-US" sz="1200" dirty="0" err="1" smtClean="0"/>
              <a:t>distachyon</a:t>
            </a:r>
            <a:endParaRPr lang="en-US" sz="1200" dirty="0"/>
          </a:p>
        </p:txBody>
      </p:sp>
      <p:pic>
        <p:nvPicPr>
          <p:cNvPr id="32" name="Picture 31"/>
          <p:cNvPicPr>
            <a:picLocks noChangeAspect="1"/>
          </p:cNvPicPr>
          <p:nvPr/>
        </p:nvPicPr>
        <p:blipFill>
          <a:blip r:embed="rId3"/>
          <a:stretch>
            <a:fillRect/>
          </a:stretch>
        </p:blipFill>
        <p:spPr>
          <a:xfrm>
            <a:off x="2337622" y="1047349"/>
            <a:ext cx="3327400" cy="5718969"/>
          </a:xfrm>
          <a:prstGeom prst="rect">
            <a:avLst/>
          </a:prstGeom>
        </p:spPr>
      </p:pic>
      <p:sp>
        <p:nvSpPr>
          <p:cNvPr id="33" name="TextBox 32"/>
          <p:cNvSpPr txBox="1"/>
          <p:nvPr/>
        </p:nvSpPr>
        <p:spPr>
          <a:xfrm>
            <a:off x="611180" y="1009505"/>
            <a:ext cx="1726442" cy="369332"/>
          </a:xfrm>
          <a:prstGeom prst="rect">
            <a:avLst/>
          </a:prstGeom>
          <a:noFill/>
        </p:spPr>
        <p:txBody>
          <a:bodyPr wrap="none" rtlCol="0">
            <a:spAutoFit/>
          </a:bodyPr>
          <a:lstStyle/>
          <a:p>
            <a:r>
              <a:rPr lang="en-US" dirty="0" smtClean="0"/>
              <a:t>O. </a:t>
            </a:r>
            <a:r>
              <a:rPr lang="en-US" dirty="0" err="1" smtClean="0"/>
              <a:t>punctata</a:t>
            </a:r>
            <a:r>
              <a:rPr lang="en-US" dirty="0" smtClean="0"/>
              <a:t> (BB)</a:t>
            </a:r>
            <a:endParaRPr lang="en-US" dirty="0"/>
          </a:p>
        </p:txBody>
      </p:sp>
      <p:sp>
        <p:nvSpPr>
          <p:cNvPr id="34" name="TextBox 33"/>
          <p:cNvSpPr txBox="1"/>
          <p:nvPr/>
        </p:nvSpPr>
        <p:spPr>
          <a:xfrm>
            <a:off x="778556" y="2761073"/>
            <a:ext cx="1559066" cy="369332"/>
          </a:xfrm>
          <a:prstGeom prst="rect">
            <a:avLst/>
          </a:prstGeom>
          <a:noFill/>
        </p:spPr>
        <p:txBody>
          <a:bodyPr wrap="none" rtlCol="0">
            <a:spAutoFit/>
          </a:bodyPr>
          <a:lstStyle/>
          <a:p>
            <a:r>
              <a:rPr lang="en-US" dirty="0" smtClean="0"/>
              <a:t>O. </a:t>
            </a:r>
            <a:r>
              <a:rPr lang="en-US" dirty="0" err="1" smtClean="0"/>
              <a:t>minuta</a:t>
            </a:r>
            <a:r>
              <a:rPr lang="en-US" dirty="0" smtClean="0"/>
              <a:t> (BB)</a:t>
            </a:r>
            <a:endParaRPr lang="en-US" dirty="0"/>
          </a:p>
        </p:txBody>
      </p:sp>
      <p:sp>
        <p:nvSpPr>
          <p:cNvPr id="35" name="TextBox 34"/>
          <p:cNvSpPr txBox="1"/>
          <p:nvPr/>
        </p:nvSpPr>
        <p:spPr>
          <a:xfrm>
            <a:off x="783516" y="4512641"/>
            <a:ext cx="1554106" cy="369332"/>
          </a:xfrm>
          <a:prstGeom prst="rect">
            <a:avLst/>
          </a:prstGeom>
          <a:noFill/>
        </p:spPr>
        <p:txBody>
          <a:bodyPr wrap="none" rtlCol="0">
            <a:spAutoFit/>
          </a:bodyPr>
          <a:lstStyle/>
          <a:p>
            <a:r>
              <a:rPr lang="en-US" dirty="0" smtClean="0"/>
              <a:t>O. </a:t>
            </a:r>
            <a:r>
              <a:rPr lang="en-US" dirty="0" err="1" smtClean="0"/>
              <a:t>minuta</a:t>
            </a:r>
            <a:r>
              <a:rPr lang="en-US" dirty="0" smtClean="0"/>
              <a:t> (CC)</a:t>
            </a:r>
            <a:endParaRPr lang="en-US" dirty="0"/>
          </a:p>
        </p:txBody>
      </p:sp>
      <p:sp>
        <p:nvSpPr>
          <p:cNvPr id="36" name="TextBox 35"/>
          <p:cNvSpPr txBox="1"/>
          <p:nvPr/>
        </p:nvSpPr>
        <p:spPr>
          <a:xfrm>
            <a:off x="564518" y="6264207"/>
            <a:ext cx="1773104" cy="369332"/>
          </a:xfrm>
          <a:prstGeom prst="rect">
            <a:avLst/>
          </a:prstGeom>
          <a:noFill/>
        </p:spPr>
        <p:txBody>
          <a:bodyPr wrap="none" rtlCol="0">
            <a:spAutoFit/>
          </a:bodyPr>
          <a:lstStyle/>
          <a:p>
            <a:r>
              <a:rPr lang="en-US" dirty="0" smtClean="0"/>
              <a:t>O. </a:t>
            </a:r>
            <a:r>
              <a:rPr lang="en-US" dirty="0" err="1" smtClean="0"/>
              <a:t>officinalis</a:t>
            </a:r>
            <a:r>
              <a:rPr lang="en-US" dirty="0" smtClean="0"/>
              <a:t> (CC)</a:t>
            </a:r>
            <a:endParaRPr lang="en-US" dirty="0"/>
          </a:p>
        </p:txBody>
      </p:sp>
      <p:sp>
        <p:nvSpPr>
          <p:cNvPr id="37" name="TextBox 36"/>
          <p:cNvSpPr txBox="1"/>
          <p:nvPr/>
        </p:nvSpPr>
        <p:spPr>
          <a:xfrm>
            <a:off x="1345381" y="1885289"/>
            <a:ext cx="992241" cy="369332"/>
          </a:xfrm>
          <a:prstGeom prst="rect">
            <a:avLst/>
          </a:prstGeom>
          <a:noFill/>
        </p:spPr>
        <p:txBody>
          <a:bodyPr wrap="none" rtlCol="0">
            <a:spAutoFit/>
          </a:bodyPr>
          <a:lstStyle/>
          <a:p>
            <a:r>
              <a:rPr lang="en-US" dirty="0" smtClean="0">
                <a:solidFill>
                  <a:srgbClr val="953735"/>
                </a:solidFill>
              </a:rPr>
              <a:t>O. sativa</a:t>
            </a:r>
            <a:endParaRPr lang="en-US" dirty="0">
              <a:solidFill>
                <a:srgbClr val="953735"/>
              </a:solidFill>
            </a:endParaRPr>
          </a:p>
        </p:txBody>
      </p:sp>
      <p:sp>
        <p:nvSpPr>
          <p:cNvPr id="38" name="TextBox 37"/>
          <p:cNvSpPr txBox="1"/>
          <p:nvPr/>
        </p:nvSpPr>
        <p:spPr>
          <a:xfrm>
            <a:off x="1345381" y="5388425"/>
            <a:ext cx="992241" cy="369332"/>
          </a:xfrm>
          <a:prstGeom prst="rect">
            <a:avLst/>
          </a:prstGeom>
          <a:noFill/>
        </p:spPr>
        <p:txBody>
          <a:bodyPr wrap="none" rtlCol="0">
            <a:spAutoFit/>
          </a:bodyPr>
          <a:lstStyle/>
          <a:p>
            <a:r>
              <a:rPr lang="en-US" dirty="0" smtClean="0">
                <a:solidFill>
                  <a:srgbClr val="953735"/>
                </a:solidFill>
              </a:rPr>
              <a:t>O. sativa</a:t>
            </a:r>
            <a:endParaRPr lang="en-US" dirty="0">
              <a:solidFill>
                <a:srgbClr val="953735"/>
              </a:solidFill>
            </a:endParaRPr>
          </a:p>
        </p:txBody>
      </p:sp>
      <p:sp>
        <p:nvSpPr>
          <p:cNvPr id="39" name="TextBox 38"/>
          <p:cNvSpPr txBox="1"/>
          <p:nvPr/>
        </p:nvSpPr>
        <p:spPr>
          <a:xfrm>
            <a:off x="1345381" y="3636857"/>
            <a:ext cx="992241" cy="369332"/>
          </a:xfrm>
          <a:prstGeom prst="rect">
            <a:avLst/>
          </a:prstGeom>
          <a:noFill/>
        </p:spPr>
        <p:txBody>
          <a:bodyPr wrap="none" rtlCol="0">
            <a:spAutoFit/>
          </a:bodyPr>
          <a:lstStyle/>
          <a:p>
            <a:r>
              <a:rPr lang="en-US" dirty="0" smtClean="0">
                <a:solidFill>
                  <a:srgbClr val="953735"/>
                </a:solidFill>
              </a:rPr>
              <a:t>O. sativa</a:t>
            </a:r>
            <a:endParaRPr lang="en-US" dirty="0">
              <a:solidFill>
                <a:srgbClr val="953735"/>
              </a:solidFill>
            </a:endParaRPr>
          </a:p>
        </p:txBody>
      </p:sp>
      <p:sp>
        <p:nvSpPr>
          <p:cNvPr id="40" name="TextBox 39"/>
          <p:cNvSpPr txBox="1"/>
          <p:nvPr/>
        </p:nvSpPr>
        <p:spPr>
          <a:xfrm>
            <a:off x="368300" y="355600"/>
            <a:ext cx="4115780" cy="707886"/>
          </a:xfrm>
          <a:prstGeom prst="rect">
            <a:avLst/>
          </a:prstGeom>
          <a:noFill/>
        </p:spPr>
        <p:txBody>
          <a:bodyPr wrap="none" rtlCol="0">
            <a:spAutoFit/>
          </a:bodyPr>
          <a:lstStyle/>
          <a:p>
            <a:r>
              <a:rPr lang="en-US" sz="4000" dirty="0" smtClean="0"/>
              <a:t>Multi-species View</a:t>
            </a:r>
            <a:endParaRPr lang="en-US" sz="4000" dirty="0"/>
          </a:p>
        </p:txBody>
      </p:sp>
      <p:sp>
        <p:nvSpPr>
          <p:cNvPr id="41" name="Footer Placeholder 40"/>
          <p:cNvSpPr>
            <a:spLocks noGrp="1"/>
          </p:cNvSpPr>
          <p:nvPr>
            <p:ph type="ftr" sz="quarter" idx="11"/>
          </p:nvPr>
        </p:nvSpPr>
        <p:spPr/>
        <p:txBody>
          <a:bodyPr/>
          <a:lstStyle/>
          <a:p>
            <a:r>
              <a:rPr lang="en-US" smtClean="0"/>
              <a:t>ISRFG9 11/7/11</a:t>
            </a:r>
            <a:endParaRPr lang="en-US"/>
          </a:p>
        </p:txBody>
      </p:sp>
      <p:sp>
        <p:nvSpPr>
          <p:cNvPr id="42" name="Slide Number Placeholder 41"/>
          <p:cNvSpPr>
            <a:spLocks noGrp="1"/>
          </p:cNvSpPr>
          <p:nvPr>
            <p:ph type="sldNum" sz="quarter" idx="12"/>
          </p:nvPr>
        </p:nvSpPr>
        <p:spPr/>
        <p:txBody>
          <a:bodyPr/>
          <a:lstStyle/>
          <a:p>
            <a:fld id="{D100CA46-5126-3344-8793-FED337C20BED}" type="slidenum">
              <a:rPr lang="en-US" smtClean="0"/>
              <a:t>13</a:t>
            </a:fld>
            <a:endParaRPr lang="en-US"/>
          </a:p>
        </p:txBody>
      </p:sp>
    </p:spTree>
    <p:extLst>
      <p:ext uri="{BB962C8B-B14F-4D97-AF65-F5344CB8AC3E}">
        <p14:creationId xmlns:p14="http://schemas.microsoft.com/office/powerpoint/2010/main" val="27106963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p:cNvSpPr>
            <a:spLocks noGrp="1"/>
          </p:cNvSpPr>
          <p:nvPr>
            <p:ph type="sldNum" sz="quarter" idx="12"/>
          </p:nvPr>
        </p:nvSpPr>
        <p:spPr>
          <a:xfrm>
            <a:off x="6553200" y="670909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9C9D1ED0-4FED-5045-9249-3AD3E531C355}" type="slidenum">
              <a:rPr lang="en-US" sz="1300"/>
              <a:pPr eaLnBrk="1" hangingPunct="1"/>
              <a:t>14</a:t>
            </a:fld>
            <a:endParaRPr lang="en-US" sz="1300"/>
          </a:p>
        </p:txBody>
      </p:sp>
      <p:sp>
        <p:nvSpPr>
          <p:cNvPr id="32770" name="Rectangle 2"/>
          <p:cNvSpPr>
            <a:spLocks noGrp="1" noChangeArrowheads="1"/>
          </p:cNvSpPr>
          <p:nvPr>
            <p:ph type="title"/>
          </p:nvPr>
        </p:nvSpPr>
        <p:spPr>
          <a:xfrm>
            <a:off x="-571321" y="436681"/>
            <a:ext cx="7772400" cy="495777"/>
          </a:xfrm>
        </p:spPr>
        <p:txBody>
          <a:bodyPr>
            <a:noAutofit/>
          </a:bodyPr>
          <a:lstStyle/>
          <a:p>
            <a:r>
              <a:rPr lang="en-US" sz="3600" dirty="0" err="1">
                <a:latin typeface="Verdana" charset="0"/>
                <a:ea typeface="ＭＳ Ｐゴシック" charset="0"/>
                <a:cs typeface="ＭＳ Ｐゴシック" charset="0"/>
              </a:rPr>
              <a:t>Compara</a:t>
            </a:r>
            <a:r>
              <a:rPr lang="en-US" sz="3600" dirty="0">
                <a:latin typeface="Verdana" charset="0"/>
                <a:ea typeface="ＭＳ Ｐゴシック" charset="0"/>
                <a:cs typeface="ＭＳ Ｐゴシック" charset="0"/>
              </a:rPr>
              <a:t> Gene Trees</a:t>
            </a:r>
          </a:p>
        </p:txBody>
      </p:sp>
      <p:sp>
        <p:nvSpPr>
          <p:cNvPr id="32771" name="Rectangle 3"/>
          <p:cNvSpPr>
            <a:spLocks noGrp="1" noChangeArrowheads="1"/>
          </p:cNvSpPr>
          <p:nvPr>
            <p:ph type="body" idx="1"/>
          </p:nvPr>
        </p:nvSpPr>
        <p:spPr>
          <a:xfrm>
            <a:off x="5043487" y="3656218"/>
            <a:ext cx="3643313" cy="2730718"/>
          </a:xfrm>
        </p:spPr>
        <p:txBody>
          <a:bodyPr>
            <a:normAutofit/>
          </a:bodyPr>
          <a:lstStyle/>
          <a:p>
            <a:r>
              <a:rPr lang="en-US" sz="1800" dirty="0" smtClean="0">
                <a:latin typeface="Verdana" charset="0"/>
                <a:ea typeface="ＭＳ Ｐゴシック" charset="0"/>
                <a:cs typeface="ＭＳ Ｐゴシック" charset="0"/>
              </a:rPr>
              <a:t>Include all plant reference genomes plus human, </a:t>
            </a:r>
            <a:r>
              <a:rPr lang="en-US" sz="1800" dirty="0" err="1" smtClean="0">
                <a:latin typeface="Verdana" charset="0"/>
                <a:ea typeface="ＭＳ Ｐゴシック" charset="0"/>
                <a:cs typeface="ＭＳ Ｐゴシック" charset="0"/>
              </a:rPr>
              <a:t>ciona</a:t>
            </a:r>
            <a:r>
              <a:rPr lang="en-US" sz="1800" dirty="0" smtClean="0">
                <a:latin typeface="Verdana" charset="0"/>
                <a:ea typeface="ＭＳ Ｐゴシック" charset="0"/>
                <a:cs typeface="ＭＳ Ｐゴシック" charset="0"/>
              </a:rPr>
              <a:t>, fly, worm, yeast </a:t>
            </a:r>
          </a:p>
          <a:p>
            <a:r>
              <a:rPr lang="en-US" sz="1800" dirty="0" smtClean="0">
                <a:latin typeface="Verdana" charset="0"/>
                <a:ea typeface="ＭＳ Ｐゴシック" charset="0"/>
                <a:cs typeface="ＭＳ Ｐゴシック" charset="0"/>
              </a:rPr>
              <a:t>Infers </a:t>
            </a:r>
            <a:r>
              <a:rPr lang="en-US" sz="1800" dirty="0" err="1">
                <a:latin typeface="Verdana" charset="0"/>
                <a:ea typeface="ＭＳ Ｐゴシック" charset="0"/>
                <a:cs typeface="ＭＳ Ｐゴシック" charset="0"/>
              </a:rPr>
              <a:t>orthologues</a:t>
            </a:r>
            <a:r>
              <a:rPr lang="en-US" sz="1800" dirty="0">
                <a:latin typeface="Verdana" charset="0"/>
                <a:ea typeface="ＭＳ Ｐゴシック" charset="0"/>
                <a:cs typeface="ＭＳ Ｐゴシック" charset="0"/>
              </a:rPr>
              <a:t> and </a:t>
            </a:r>
            <a:r>
              <a:rPr lang="en-US" sz="1800" dirty="0" err="1">
                <a:latin typeface="Verdana" charset="0"/>
                <a:ea typeface="ＭＳ Ｐゴシック" charset="0"/>
                <a:cs typeface="ＭＳ Ｐゴシック" charset="0"/>
              </a:rPr>
              <a:t>paralogues</a:t>
            </a:r>
            <a:r>
              <a:rPr lang="en-US" sz="1800" dirty="0">
                <a:latin typeface="Verdana" charset="0"/>
                <a:ea typeface="ＭＳ Ｐゴシック" charset="0"/>
                <a:cs typeface="ＭＳ Ｐゴシック" charset="0"/>
              </a:rPr>
              <a:t> by reconciling gene tree </a:t>
            </a:r>
            <a:r>
              <a:rPr lang="en-US" sz="1800">
                <a:latin typeface="Verdana" charset="0"/>
                <a:ea typeface="ＭＳ Ｐゴシック" charset="0"/>
                <a:cs typeface="ＭＳ Ｐゴシック" charset="0"/>
              </a:rPr>
              <a:t>with </a:t>
            </a:r>
            <a:r>
              <a:rPr lang="en-US" sz="1800" smtClean="0">
                <a:latin typeface="Verdana" charset="0"/>
                <a:ea typeface="ＭＳ Ｐゴシック" charset="0"/>
                <a:cs typeface="ＭＳ Ｐゴシック" charset="0"/>
              </a:rPr>
              <a:t>input species </a:t>
            </a:r>
            <a:r>
              <a:rPr lang="en-US" sz="1800" dirty="0" smtClean="0">
                <a:latin typeface="Verdana" charset="0"/>
                <a:ea typeface="ＭＳ Ｐゴシック" charset="0"/>
                <a:cs typeface="ＭＳ Ｐゴシック" charset="0"/>
              </a:rPr>
              <a:t>tree</a:t>
            </a:r>
          </a:p>
          <a:p>
            <a:r>
              <a:rPr lang="en-US" sz="1800" dirty="0" smtClean="0">
                <a:latin typeface="Verdana" charset="0"/>
                <a:ea typeface="ＭＳ Ｐゴシック" charset="0"/>
                <a:cs typeface="ＭＳ Ｐゴシック" charset="0"/>
              </a:rPr>
              <a:t>Taxonomic dating of each duplication node</a:t>
            </a:r>
          </a:p>
          <a:p>
            <a:endParaRPr lang="en-US" sz="1800" dirty="0">
              <a:latin typeface="Verdana" charset="0"/>
              <a:ea typeface="ＭＳ Ｐゴシック" charset="0"/>
              <a:cs typeface="ＭＳ Ｐゴシック" charset="0"/>
            </a:endParaRPr>
          </a:p>
        </p:txBody>
      </p:sp>
      <p:pic>
        <p:nvPicPr>
          <p:cNvPr id="32772" name="Picture 4"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565" y="1490879"/>
            <a:ext cx="3813810" cy="387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1"/>
          <p:cNvSpPr txBox="1">
            <a:spLocks noChangeArrowheads="1"/>
          </p:cNvSpPr>
          <p:nvPr/>
        </p:nvSpPr>
        <p:spPr bwMode="auto">
          <a:xfrm>
            <a:off x="275422" y="977818"/>
            <a:ext cx="5019934" cy="39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2000" i="1" dirty="0"/>
              <a:t>Reconstructing evolutionary histories</a:t>
            </a:r>
          </a:p>
        </p:txBody>
      </p:sp>
      <p:sp>
        <p:nvSpPr>
          <p:cNvPr id="2" name="Rectangle 1"/>
          <p:cNvSpPr/>
          <p:nvPr/>
        </p:nvSpPr>
        <p:spPr>
          <a:xfrm>
            <a:off x="475324" y="5919497"/>
            <a:ext cx="3635566" cy="483209"/>
          </a:xfrm>
          <a:prstGeom prst="rect">
            <a:avLst/>
          </a:prstGeom>
        </p:spPr>
        <p:txBody>
          <a:bodyPr wrap="square" lIns="82296" tIns="41148" rIns="82296" bIns="41148">
            <a:spAutoFit/>
          </a:bodyPr>
          <a:lstStyle/>
          <a:p>
            <a:r>
              <a:rPr lang="en-US" sz="1300" dirty="0"/>
              <a:t>http://</a:t>
            </a:r>
            <a:r>
              <a:rPr lang="en-US" sz="1300" dirty="0" err="1"/>
              <a:t>useast.ensembl.org</a:t>
            </a:r>
            <a:r>
              <a:rPr lang="en-US" sz="1300" dirty="0"/>
              <a:t>/info/docs/</a:t>
            </a:r>
            <a:r>
              <a:rPr lang="en-US" sz="1300" dirty="0" err="1"/>
              <a:t>compara</a:t>
            </a:r>
            <a:r>
              <a:rPr lang="en-US" sz="1300" dirty="0"/>
              <a:t>/</a:t>
            </a:r>
            <a:r>
              <a:rPr lang="en-US" sz="1300" dirty="0" err="1"/>
              <a:t>homology_method.html</a:t>
            </a:r>
            <a:endParaRPr lang="en-US" sz="1300" dirty="0"/>
          </a:p>
        </p:txBody>
      </p:sp>
      <p:pic>
        <p:nvPicPr>
          <p:cNvPr id="3" name="Picture 2"/>
          <p:cNvPicPr>
            <a:picLocks noChangeAspect="1"/>
          </p:cNvPicPr>
          <p:nvPr/>
        </p:nvPicPr>
        <p:blipFill>
          <a:blip r:embed="rId3"/>
          <a:stretch>
            <a:fillRect/>
          </a:stretch>
        </p:blipFill>
        <p:spPr>
          <a:xfrm>
            <a:off x="5125899" y="977818"/>
            <a:ext cx="3560901" cy="2448859"/>
          </a:xfrm>
          <a:prstGeom prst="rect">
            <a:avLst/>
          </a:prstGeom>
        </p:spPr>
      </p:pic>
      <p:sp>
        <p:nvSpPr>
          <p:cNvPr id="5" name="TextBox 4"/>
          <p:cNvSpPr txBox="1"/>
          <p:nvPr/>
        </p:nvSpPr>
        <p:spPr>
          <a:xfrm>
            <a:off x="915297" y="5483677"/>
            <a:ext cx="3255690" cy="276999"/>
          </a:xfrm>
          <a:prstGeom prst="rect">
            <a:avLst/>
          </a:prstGeom>
          <a:noFill/>
        </p:spPr>
        <p:txBody>
          <a:bodyPr wrap="none" rtlCol="0">
            <a:spAutoFit/>
          </a:bodyPr>
          <a:lstStyle/>
          <a:p>
            <a:r>
              <a:rPr lang="nl-NL" sz="1200" dirty="0" err="1">
                <a:latin typeface="Verdana" charset="0"/>
                <a:ea typeface="ＭＳ Ｐゴシック" charset="0"/>
                <a:cs typeface="ＭＳ Ｐゴシック" charset="0"/>
              </a:rPr>
              <a:t>Vilella</a:t>
            </a:r>
            <a:r>
              <a:rPr lang="nl-NL" sz="1200" dirty="0">
                <a:latin typeface="Verdana" charset="0"/>
                <a:ea typeface="ＭＳ Ｐゴシック" charset="0"/>
                <a:cs typeface="ＭＳ Ｐゴシック" charset="0"/>
              </a:rPr>
              <a:t> A.J., et al. (2008). </a:t>
            </a:r>
            <a:r>
              <a:rPr lang="en-US" sz="1200" i="1" dirty="0">
                <a:latin typeface="Verdana" charset="0"/>
                <a:ea typeface="ＭＳ Ｐゴシック" charset="0"/>
                <a:cs typeface="ＭＳ Ｐゴシック" charset="0"/>
              </a:rPr>
              <a:t>Genome Res</a:t>
            </a:r>
            <a:r>
              <a:rPr lang="en-US" sz="1200" i="1" dirty="0" smtClean="0">
                <a:latin typeface="Verdana" charset="0"/>
                <a:ea typeface="ＭＳ Ｐゴシック" charset="0"/>
                <a:cs typeface="ＭＳ Ｐゴシック" charset="0"/>
              </a:rPr>
              <a:t>.</a:t>
            </a:r>
            <a:endParaRPr lang="en-US" sz="1200" dirty="0"/>
          </a:p>
        </p:txBody>
      </p:sp>
      <p:sp>
        <p:nvSpPr>
          <p:cNvPr id="6" name="Footer Placeholder 5"/>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23847369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1010" y="905384"/>
            <a:ext cx="6455226" cy="5220664"/>
          </a:xfrm>
          <a:prstGeom prst="rect">
            <a:avLst/>
          </a:prstGeom>
        </p:spPr>
      </p:pic>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15</a:t>
            </a:fld>
            <a:endParaRPr lang="en-US"/>
          </a:p>
        </p:txBody>
      </p:sp>
    </p:spTree>
    <p:extLst>
      <p:ext uri="{BB962C8B-B14F-4D97-AF65-F5344CB8AC3E}">
        <p14:creationId xmlns:p14="http://schemas.microsoft.com/office/powerpoint/2010/main" val="13379575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718662" y="1301592"/>
            <a:ext cx="3891915" cy="1144428"/>
          </a:xfrm>
        </p:spPr>
        <p:txBody>
          <a:bodyPr>
            <a:normAutofit fontScale="90000"/>
          </a:bodyPr>
          <a:lstStyle/>
          <a:p>
            <a:r>
              <a:rPr lang="en-US">
                <a:latin typeface="Verdana" charset="0"/>
                <a:ea typeface="ＭＳ Ｐゴシック" charset="0"/>
                <a:cs typeface="ＭＳ Ｐゴシック" charset="0"/>
              </a:rPr>
              <a:t>Newick tree &amp; alignment</a:t>
            </a:r>
          </a:p>
        </p:txBody>
      </p:sp>
      <p:sp>
        <p:nvSpPr>
          <p:cNvPr id="3481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63128B85-AB45-834A-8D7A-8424A0A18AF4}" type="slidenum">
              <a:rPr lang="en-US" sz="1300"/>
              <a:pPr eaLnBrk="1" hangingPunct="1"/>
              <a:t>16</a:t>
            </a:fld>
            <a:endParaRPr lang="en-US" sz="1300"/>
          </a:p>
        </p:txBody>
      </p:sp>
      <p:sp>
        <p:nvSpPr>
          <p:cNvPr id="34820" name="Rectangle 1"/>
          <p:cNvSpPr>
            <a:spLocks noChangeArrowheads="1"/>
          </p:cNvSpPr>
          <p:nvPr/>
        </p:nvSpPr>
        <p:spPr bwMode="auto">
          <a:xfrm>
            <a:off x="4811453" y="753698"/>
            <a:ext cx="6720840" cy="299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p>
            <a:r>
              <a:rPr lang="en-US" sz="900" dirty="0"/>
              <a:t>(((ENSCINP00000002474_Cint_:0.0000,</a:t>
            </a:r>
          </a:p>
          <a:p>
            <a:r>
              <a:rPr lang="en-US" sz="900" dirty="0"/>
              <a:t>R10D12.12_Cele_:3.4477):0.7716,</a:t>
            </a:r>
          </a:p>
          <a:p>
            <a:r>
              <a:rPr lang="en-US" sz="900" dirty="0"/>
              <a:t>FBpp0084782_Dmel_:0.8566):0.0000,</a:t>
            </a:r>
          </a:p>
          <a:p>
            <a:r>
              <a:rPr lang="en-US" sz="900" dirty="0"/>
              <a:t>(((((BRADI3G43170.1_Bdis_:0.0615,</a:t>
            </a:r>
          </a:p>
          <a:p>
            <a:r>
              <a:rPr lang="en-US" sz="900" dirty="0"/>
              <a:t>BRADI2G38000.1_Bdis_:0.1536):0.0214,</a:t>
            </a:r>
          </a:p>
          <a:p>
            <a:r>
              <a:rPr lang="en-US" sz="900" dirty="0"/>
              <a:t>((LOC_Os02g26814.1_Osat_:0.0000,</a:t>
            </a:r>
          </a:p>
          <a:p>
            <a:r>
              <a:rPr lang="en-US" sz="900" dirty="0"/>
              <a:t>BGIOSGA008178-PA_Oind_:0.0000):0.0000,</a:t>
            </a:r>
          </a:p>
          <a:p>
            <a:r>
              <a:rPr lang="en-US" sz="900" dirty="0"/>
              <a:t>ORGLA02G0140900.1_Ogla_:0.0000):0.0938):0.0231,</a:t>
            </a:r>
          </a:p>
          <a:p>
            <a:r>
              <a:rPr lang="en-US" sz="900" dirty="0"/>
              <a:t>(((GRMZM2G050705_P02_Zmay_:0.0099,</a:t>
            </a:r>
          </a:p>
          <a:p>
            <a:r>
              <a:rPr lang="en-US" sz="900" dirty="0"/>
              <a:t>GRMZM2G124671_P01_Zmay_:0.0745):0.0043,</a:t>
            </a:r>
          </a:p>
          <a:p>
            <a:r>
              <a:rPr lang="en-US" sz="900" dirty="0"/>
              <a:t>Sb08g016480.1_Sbic_:0.0348):0.0000,</a:t>
            </a:r>
          </a:p>
          <a:p>
            <a:r>
              <a:rPr lang="en-US" sz="900" dirty="0"/>
              <a:t>(GRMZM2G022470_P01_Zmay_:0.0475,</a:t>
            </a:r>
          </a:p>
          <a:p>
            <a:r>
              <a:rPr lang="en-US" sz="900" dirty="0"/>
              <a:t>Sb04g017490.1_Sbic_:0.1037):0.0000):0.0917):0.1118,</a:t>
            </a:r>
          </a:p>
          <a:p>
            <a:r>
              <a:rPr lang="en-US" sz="900" dirty="0"/>
              <a:t>(((POPTR_0005s03870.1_Ptri_:0.0420,</a:t>
            </a:r>
          </a:p>
          <a:p>
            <a:r>
              <a:rPr lang="en-US" sz="900" dirty="0"/>
              <a:t>POPTR_0013s02650.1_Ptri_:0.0427):0.0918,</a:t>
            </a:r>
          </a:p>
          <a:p>
            <a:r>
              <a:rPr lang="en-US" sz="900" dirty="0"/>
              <a:t>(GSVIVT01006266001_Vvin_:0.0342,</a:t>
            </a:r>
          </a:p>
          <a:p>
            <a:r>
              <a:rPr lang="en-US" sz="900" dirty="0"/>
              <a:t>GSVIVT01000019001_Vvin_:0.0817):0.1210):0.0363,</a:t>
            </a:r>
          </a:p>
          <a:p>
            <a:r>
              <a:rPr lang="en-US" sz="900" dirty="0"/>
              <a:t>((scaffold_702792.1_Alyr_:0.0043,</a:t>
            </a:r>
          </a:p>
          <a:p>
            <a:r>
              <a:rPr lang="en-US" sz="900" dirty="0"/>
              <a:t>scaffold_603852.1_Alyr_:0.0632):0.0277,</a:t>
            </a:r>
          </a:p>
          <a:p>
            <a:r>
              <a:rPr lang="en-US" sz="900" dirty="0"/>
              <a:t>AT4G16710.1_Atha_:0.0204):0.2813):0.1261):0.5081,</a:t>
            </a:r>
          </a:p>
          <a:p>
            <a:r>
              <a:rPr lang="en-US" sz="900" dirty="0"/>
              <a:t>E_GW1.232.43.1_Ppat_:0.3698):0.3605):0.0000;</a:t>
            </a:r>
          </a:p>
        </p:txBody>
      </p:sp>
      <p:sp>
        <p:nvSpPr>
          <p:cNvPr id="34821" name="Rectangle 2"/>
          <p:cNvSpPr>
            <a:spLocks noChangeArrowheads="1"/>
          </p:cNvSpPr>
          <p:nvPr/>
        </p:nvSpPr>
        <p:spPr bwMode="auto">
          <a:xfrm>
            <a:off x="587217" y="3714750"/>
            <a:ext cx="6126480" cy="241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p>
            <a:r>
              <a:rPr lang="en-US" sz="700">
                <a:latin typeface="Monaco" charset="0"/>
                <a:cs typeface="Monaco" charset="0"/>
              </a:rPr>
              <a:t>ORGLA02G0140900.1_Ogla_     VFVTVGTTCF DALVKAVDSP QVKEALLEKG YTDLIIQMGR GTY------- </a:t>
            </a:r>
          </a:p>
          <a:p>
            <a:r>
              <a:rPr lang="en-US" sz="700">
                <a:latin typeface="Monaco" charset="0"/>
                <a:cs typeface="Monaco" charset="0"/>
              </a:rPr>
              <a:t>BRADI2G38000.1_Bdis_        VFVTVGTTCF DALVKAVDSE EVKQALLRKG YTDLLIQMGR GTY------- </a:t>
            </a:r>
          </a:p>
          <a:p>
            <a:r>
              <a:rPr lang="en-US" sz="700">
                <a:latin typeface="Monaco" charset="0"/>
                <a:cs typeface="Monaco" charset="0"/>
              </a:rPr>
              <a:t>GRMZM2G050705_P02_Zmay_     VFVTVGTTCF DALVMAVDSP EVKKALLQKG YSNLLIQMGR GTY------- </a:t>
            </a:r>
          </a:p>
          <a:p>
            <a:r>
              <a:rPr lang="en-US" sz="700">
                <a:latin typeface="Monaco" charset="0"/>
                <a:cs typeface="Monaco" charset="0"/>
              </a:rPr>
              <a:t>POPTR_0005s03870.1_Ptri_    VFVTVGTTLF DALVRTVDTK EVKQELLRNG YTHLIIQMGR GSY------- </a:t>
            </a:r>
          </a:p>
          <a:p>
            <a:r>
              <a:rPr lang="en-US" sz="700">
                <a:latin typeface="Monaco" charset="0"/>
                <a:cs typeface="Monaco" charset="0"/>
              </a:rPr>
              <a:t>GRMZM2G022470_P01_Zmay_     VFVTVGTTCF DALVMAVDSP EVKKTLLQKG YSNLLIQMGR GTY------- </a:t>
            </a:r>
          </a:p>
          <a:p>
            <a:r>
              <a:rPr lang="en-US" sz="700">
                <a:latin typeface="Monaco" charset="0"/>
                <a:cs typeface="Monaco" charset="0"/>
              </a:rPr>
              <a:t>BRADI3G43170.1_Bdis_        VFVTVGTTCF DALVKKVDSP QVKEALWQKG YTDLFIQMGR GTY------- </a:t>
            </a:r>
          </a:p>
          <a:p>
            <a:r>
              <a:rPr lang="en-US" sz="700">
                <a:latin typeface="Monaco" charset="0"/>
                <a:cs typeface="Monaco" charset="0"/>
              </a:rPr>
              <a:t>GSVIVT01006266001_Vvin_     VFVTVGTTCF DALVKAVDTQ EFKKELSARG YTHLLIQMGR GSY------- </a:t>
            </a:r>
          </a:p>
          <a:p>
            <a:r>
              <a:rPr lang="en-US" sz="700">
                <a:latin typeface="Monaco" charset="0"/>
                <a:cs typeface="Monaco" charset="0"/>
              </a:rPr>
              <a:t>Sb08g016480.1_Sbic_         ---------- ----MAVDSP EVKMALLQKG YSNLLIQMGR GTY------- </a:t>
            </a:r>
          </a:p>
          <a:p>
            <a:r>
              <a:rPr lang="en-US" sz="700">
                <a:latin typeface="Monaco" charset="0"/>
                <a:cs typeface="Monaco" charset="0"/>
              </a:rPr>
              <a:t>GRMZM2G124671_P01_Zmay_     VFVTVGTTCF DALVMAVDSP EVKKALLQKG YSNLLIQMGR GTY------- </a:t>
            </a:r>
          </a:p>
          <a:p>
            <a:r>
              <a:rPr lang="en-US" sz="700">
                <a:latin typeface="Monaco" charset="0"/>
                <a:cs typeface="Monaco" charset="0"/>
              </a:rPr>
              <a:t>Sb04g017490.1_Sbic_         ---------- ----MAVASP EVKKALLQKG YSNLVIQMGR GTY------- </a:t>
            </a:r>
          </a:p>
          <a:p>
            <a:r>
              <a:rPr lang="en-US" sz="700">
                <a:latin typeface="Monaco" charset="0"/>
                <a:cs typeface="Monaco" charset="0"/>
              </a:rPr>
              <a:t>BGIOSGA008178-PA_Oind_      ---------- ---------- ---------- ---------- ---------- </a:t>
            </a:r>
          </a:p>
          <a:p>
            <a:r>
              <a:rPr lang="en-US" sz="700">
                <a:latin typeface="Monaco" charset="0"/>
                <a:cs typeface="Monaco" charset="0"/>
              </a:rPr>
              <a:t>E_GW1.232.43.1_Ppat_        VLVTVGTTLF DALVREASSQ PCRQVLADFG YSSLVIQRGK GSF------- </a:t>
            </a:r>
          </a:p>
          <a:p>
            <a:r>
              <a:rPr lang="en-US" sz="700">
                <a:latin typeface="Monaco" charset="0"/>
                <a:cs typeface="Monaco" charset="0"/>
              </a:rPr>
              <a:t>scaffold_702792.1_Alyr_     VFVTVGTTSF DALVKAVVSE DVKDELQKRG FTHLLIQMGR GIF------- </a:t>
            </a:r>
          </a:p>
          <a:p>
            <a:r>
              <a:rPr lang="en-US" sz="700">
                <a:latin typeface="Monaco" charset="0"/>
                <a:cs typeface="Monaco" charset="0"/>
              </a:rPr>
              <a:t>R10D12.12_Cele_             ---------- ---------- ---------- ---------- ---NQDVIDR </a:t>
            </a:r>
          </a:p>
          <a:p>
            <a:r>
              <a:rPr lang="en-US" sz="700">
                <a:latin typeface="Monaco" charset="0"/>
                <a:cs typeface="Monaco" charset="0"/>
              </a:rPr>
              <a:t>ENSCINP00000002474_Cint_    IFVTVGTTSF DELTETITSK PVQKVLQSQG YDKVTIQYGR GKH------- </a:t>
            </a:r>
          </a:p>
          <a:p>
            <a:r>
              <a:rPr lang="en-US" sz="700">
                <a:latin typeface="Monaco" charset="0"/>
                <a:cs typeface="Monaco" charset="0"/>
              </a:rPr>
              <a:t>scaffold_603852.1_Alyr_     VFVTVGTTSF DALVKAVVSE DVKDELQKRG FTHLLIQMGR GNF------- </a:t>
            </a:r>
          </a:p>
          <a:p>
            <a:r>
              <a:rPr lang="en-US" sz="700">
                <a:latin typeface="Monaco" charset="0"/>
                <a:cs typeface="Monaco" charset="0"/>
              </a:rPr>
              <a:t>AT4G16710.1_Atha_           VFVTVGTTSF DALVKAVVSQ NVKDELQKRG FTHLLIQMGR GIF------- </a:t>
            </a:r>
          </a:p>
          <a:p>
            <a:r>
              <a:rPr lang="en-US" sz="700">
                <a:latin typeface="Monaco" charset="0"/>
                <a:cs typeface="Monaco" charset="0"/>
              </a:rPr>
              <a:t>LOC_Os02g26814.1_Osat_      VFVTVGTTCF DALVKAVDSP QVKEALLEKG YTDLIIQMGR GTY------- </a:t>
            </a:r>
          </a:p>
          <a:p>
            <a:r>
              <a:rPr lang="en-US" sz="700">
                <a:latin typeface="Monaco" charset="0"/>
                <a:cs typeface="Monaco" charset="0"/>
              </a:rPr>
              <a:t>GSVIVT01000019001_Vvin_     VFVTVGTTCF DALVKAVDTH EFKRELFARG YTHLLIQMGR GSY------- </a:t>
            </a:r>
          </a:p>
          <a:p>
            <a:r>
              <a:rPr lang="en-US" sz="700">
                <a:latin typeface="Monaco" charset="0"/>
                <a:cs typeface="Monaco" charset="0"/>
              </a:rPr>
              <a:t>FBpp0084782_Dmel_           VYITVGTTKF DALISTASTE PALKALQNRK CTKLVIQHGN SQP------- </a:t>
            </a:r>
          </a:p>
          <a:p>
            <a:r>
              <a:rPr lang="en-US" sz="700">
                <a:latin typeface="Monaco" charset="0"/>
                <a:cs typeface="Monaco" charset="0"/>
              </a:rPr>
              <a:t>POPTR_0013s02650.1_Ptri_    VFVTVGTTLF DALVRTVDTK EVKQELLRKG YTDLVIQMGR GSY------- </a:t>
            </a:r>
          </a:p>
        </p:txBody>
      </p:sp>
      <p:sp>
        <p:nvSpPr>
          <p:cNvPr id="2" name="Footer Placeholder 1"/>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33040612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51"/>
            <a:ext cx="8229600" cy="1143000"/>
          </a:xfrm>
        </p:spPr>
        <p:txBody>
          <a:bodyPr/>
          <a:lstStyle/>
          <a:p>
            <a:r>
              <a:rPr lang="en-US" dirty="0" smtClean="0"/>
              <a:t>Ortholog Calls</a:t>
            </a:r>
            <a:endParaRPr lang="en-US"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17</a:t>
            </a:fld>
            <a:endParaRPr lang="en-US"/>
          </a:p>
        </p:txBody>
      </p:sp>
      <p:pic>
        <p:nvPicPr>
          <p:cNvPr id="7" name="Picture 6"/>
          <p:cNvPicPr>
            <a:picLocks noChangeAspect="1"/>
          </p:cNvPicPr>
          <p:nvPr/>
        </p:nvPicPr>
        <p:blipFill rotWithShape="1">
          <a:blip r:embed="rId2"/>
          <a:srcRect t="8962"/>
          <a:stretch/>
        </p:blipFill>
        <p:spPr>
          <a:xfrm>
            <a:off x="678329" y="1313051"/>
            <a:ext cx="8008471" cy="5303837"/>
          </a:xfrm>
          <a:prstGeom prst="rect">
            <a:avLst/>
          </a:prstGeom>
        </p:spPr>
      </p:pic>
      <p:sp>
        <p:nvSpPr>
          <p:cNvPr id="8" name="Rectangle 7"/>
          <p:cNvSpPr/>
          <p:nvPr/>
        </p:nvSpPr>
        <p:spPr>
          <a:xfrm>
            <a:off x="244332" y="943719"/>
            <a:ext cx="2885112" cy="369332"/>
          </a:xfrm>
          <a:prstGeom prst="rect">
            <a:avLst/>
          </a:prstGeom>
        </p:spPr>
        <p:txBody>
          <a:bodyPr wrap="none">
            <a:spAutoFit/>
          </a:bodyPr>
          <a:lstStyle/>
          <a:p>
            <a:r>
              <a:rPr lang="en-US" dirty="0"/>
              <a:t>Gene: DL (LOC_Os03g11600)</a:t>
            </a:r>
          </a:p>
        </p:txBody>
      </p:sp>
    </p:spTree>
    <p:extLst>
      <p:ext uri="{BB962C8B-B14F-4D97-AF65-F5344CB8AC3E}">
        <p14:creationId xmlns:p14="http://schemas.microsoft.com/office/powerpoint/2010/main" val="22323875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26110" y="1370342"/>
            <a:ext cx="4469866" cy="4202717"/>
          </a:xfrm>
          <a:prstGeom prst="rect">
            <a:avLst/>
          </a:prstGeom>
          <a:ln>
            <a:solidFill>
              <a:srgbClr val="4F81BD"/>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rmAutofit/>
          </a:bodyPr>
          <a:lstStyle/>
          <a:p>
            <a:r>
              <a:rPr lang="en-US" sz="3600" dirty="0" smtClean="0"/>
              <a:t>Pair-wise Alignments </a:t>
            </a:r>
            <a:r>
              <a:rPr lang="en-US" sz="3600" dirty="0"/>
              <a:t>B</a:t>
            </a:r>
            <a:r>
              <a:rPr lang="en-US" sz="3600" dirty="0" smtClean="0"/>
              <a:t>etween Orthologs</a:t>
            </a:r>
            <a:endParaRPr lang="en-US" sz="3600"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18</a:t>
            </a:fld>
            <a:endParaRPr lang="en-US"/>
          </a:p>
        </p:txBody>
      </p:sp>
      <p:pic>
        <p:nvPicPr>
          <p:cNvPr id="6" name="Picture 5"/>
          <p:cNvPicPr>
            <a:picLocks noChangeAspect="1"/>
          </p:cNvPicPr>
          <p:nvPr/>
        </p:nvPicPr>
        <p:blipFill>
          <a:blip r:embed="rId3"/>
          <a:stretch>
            <a:fillRect/>
          </a:stretch>
        </p:blipFill>
        <p:spPr>
          <a:xfrm>
            <a:off x="348503" y="3369982"/>
            <a:ext cx="5551394" cy="2706811"/>
          </a:xfrm>
          <a:prstGeom prst="rect">
            <a:avLst/>
          </a:prstGeom>
          <a:ln>
            <a:solidFill>
              <a:srgbClr val="4F81BD"/>
            </a:solidFill>
          </a:ln>
          <a:effectLst>
            <a:outerShdw blurRad="50800" dist="38100" dir="2700000" algn="tl" rotWithShape="0">
              <a:prstClr val="black">
                <a:alpha val="40000"/>
              </a:prstClr>
            </a:outerShdw>
          </a:effectLst>
        </p:spPr>
      </p:pic>
      <p:sp>
        <p:nvSpPr>
          <p:cNvPr id="8" name="TextBox 7"/>
          <p:cNvSpPr txBox="1"/>
          <p:nvPr/>
        </p:nvSpPr>
        <p:spPr>
          <a:xfrm>
            <a:off x="717176" y="1718235"/>
            <a:ext cx="1851789" cy="1077218"/>
          </a:xfrm>
          <a:prstGeom prst="rect">
            <a:avLst/>
          </a:prstGeom>
          <a:noFill/>
        </p:spPr>
        <p:txBody>
          <a:bodyPr wrap="none" rtlCol="0">
            <a:spAutoFit/>
          </a:bodyPr>
          <a:lstStyle/>
          <a:p>
            <a:pPr marL="457200" indent="-457200">
              <a:buFont typeface="Arial"/>
              <a:buChar char="•"/>
            </a:pPr>
            <a:r>
              <a:rPr lang="en-US" sz="3200" dirty="0" smtClean="0"/>
              <a:t>Protein</a:t>
            </a:r>
          </a:p>
          <a:p>
            <a:pPr marL="457200" indent="-457200">
              <a:buFont typeface="Arial"/>
              <a:buChar char="•"/>
            </a:pPr>
            <a:r>
              <a:rPr lang="en-US" sz="3200" dirty="0" smtClean="0"/>
              <a:t>CDS</a:t>
            </a:r>
            <a:endParaRPr lang="en-US" sz="3200" dirty="0"/>
          </a:p>
        </p:txBody>
      </p:sp>
    </p:spTree>
    <p:extLst>
      <p:ext uri="{BB962C8B-B14F-4D97-AF65-F5344CB8AC3E}">
        <p14:creationId xmlns:p14="http://schemas.microsoft.com/office/powerpoint/2010/main" val="32948633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685800" y="415767"/>
            <a:ext cx="7772400" cy="565785"/>
          </a:xfrm>
        </p:spPr>
        <p:txBody>
          <a:bodyPr>
            <a:normAutofit fontScale="90000"/>
          </a:bodyPr>
          <a:lstStyle/>
          <a:p>
            <a:r>
              <a:rPr lang="en-GB">
                <a:latin typeface="Verdana" charset="0"/>
                <a:ea typeface="ＭＳ Ｐゴシック" charset="0"/>
                <a:cs typeface="ＭＳ Ｐゴシック" charset="0"/>
              </a:rPr>
              <a:t>Tandem Duplicate Detection</a:t>
            </a:r>
          </a:p>
        </p:txBody>
      </p:sp>
      <p:sp>
        <p:nvSpPr>
          <p:cNvPr id="48130" name="Content Placeholder 12"/>
          <p:cNvSpPr>
            <a:spLocks noGrp="1"/>
          </p:cNvSpPr>
          <p:nvPr>
            <p:ph idx="1"/>
          </p:nvPr>
        </p:nvSpPr>
        <p:spPr>
          <a:xfrm>
            <a:off x="524352" y="2560320"/>
            <a:ext cx="5190648" cy="2044542"/>
          </a:xfrm>
          <a:solidFill>
            <a:srgbClr val="D7E0FA"/>
          </a:solidFill>
        </p:spPr>
        <p:txBody>
          <a:bodyPr>
            <a:normAutofit fontScale="92500"/>
          </a:bodyPr>
          <a:lstStyle/>
          <a:p>
            <a:r>
              <a:rPr lang="en-US" sz="2200" dirty="0">
                <a:latin typeface="Verdana" charset="0"/>
                <a:ea typeface="ＭＳ Ｐゴシック" charset="0"/>
                <a:cs typeface="ＭＳ Ｐゴシック" charset="0"/>
              </a:rPr>
              <a:t>Adjacent </a:t>
            </a:r>
            <a:r>
              <a:rPr lang="en-US" sz="2200" dirty="0" err="1">
                <a:latin typeface="Verdana" charset="0"/>
                <a:ea typeface="ＭＳ Ｐゴシック" charset="0"/>
                <a:cs typeface="ＭＳ Ｐゴシック" charset="0"/>
              </a:rPr>
              <a:t>paralogs</a:t>
            </a:r>
            <a:r>
              <a:rPr lang="en-US" sz="2200" dirty="0">
                <a:latin typeface="Verdana" charset="0"/>
                <a:ea typeface="ＭＳ Ｐゴシック" charset="0"/>
                <a:cs typeface="ＭＳ Ｐゴシック" charset="0"/>
              </a:rPr>
              <a:t> with no more than 2 intervening unrelated gene</a:t>
            </a:r>
          </a:p>
          <a:p>
            <a:r>
              <a:rPr lang="en-US" sz="2200" dirty="0">
                <a:latin typeface="Verdana" charset="0"/>
                <a:ea typeface="ＭＳ Ｐゴシック" charset="0"/>
                <a:cs typeface="ＭＳ Ｐゴシック" charset="0"/>
              </a:rPr>
              <a:t>Increase gene dosage</a:t>
            </a:r>
          </a:p>
          <a:p>
            <a:r>
              <a:rPr lang="en-US" sz="2200" dirty="0">
                <a:latin typeface="Verdana" charset="0"/>
                <a:ea typeface="ＭＳ Ｐゴシック" charset="0"/>
                <a:cs typeface="ＭＳ Ｐゴシック" charset="0"/>
              </a:rPr>
              <a:t>Diversifying selection</a:t>
            </a:r>
          </a:p>
          <a:p>
            <a:r>
              <a:rPr lang="en-US" sz="2200" dirty="0">
                <a:latin typeface="Verdana" charset="0"/>
                <a:ea typeface="ＭＳ Ｐゴシック" charset="0"/>
                <a:cs typeface="ＭＳ Ｐゴシック" charset="0"/>
              </a:rPr>
              <a:t>Often species-specific</a:t>
            </a:r>
          </a:p>
          <a:p>
            <a:endParaRPr lang="en-US" sz="2200" dirty="0">
              <a:latin typeface="Verdana" charset="0"/>
              <a:ea typeface="ＭＳ Ｐゴシック" charset="0"/>
              <a:cs typeface="ＭＳ Ｐゴシック" charset="0"/>
            </a:endParaRPr>
          </a:p>
        </p:txBody>
      </p:sp>
      <p:sp>
        <p:nvSpPr>
          <p:cNvPr id="481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r>
              <a:rPr lang="en-US" sz="1300" smtClean="0"/>
              <a:t>ISRFG9 11/7/11</a:t>
            </a:r>
            <a:endParaRPr lang="en-US" sz="1300"/>
          </a:p>
        </p:txBody>
      </p:sp>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D7AAA0E8-75A9-E143-B6BF-AFC957437744}" type="slidenum">
              <a:rPr lang="en-US" sz="1300"/>
              <a:pPr eaLnBrk="1" hangingPunct="1"/>
              <a:t>19</a:t>
            </a:fld>
            <a:endParaRPr lang="en-US" sz="1300"/>
          </a:p>
        </p:txBody>
      </p:sp>
      <p:pic>
        <p:nvPicPr>
          <p:cNvPr id="4813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772" y="5183505"/>
            <a:ext cx="5254943" cy="103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3029" y="2646044"/>
            <a:ext cx="3177791" cy="390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p:cNvGraphicFramePr>
            <a:graphicFrameLocks noGrp="1"/>
          </p:cNvGraphicFramePr>
          <p:nvPr>
            <p:extLst>
              <p:ext uri="{D42A27DB-BD31-4B8C-83A1-F6EECF244321}">
                <p14:modId xmlns:p14="http://schemas.microsoft.com/office/powerpoint/2010/main" val="2743110793"/>
              </p:ext>
            </p:extLst>
          </p:nvPr>
        </p:nvGraphicFramePr>
        <p:xfrm>
          <a:off x="685800" y="1003676"/>
          <a:ext cx="7510940" cy="1047750"/>
        </p:xfrm>
        <a:graphic>
          <a:graphicData uri="http://schemas.openxmlformats.org/drawingml/2006/table">
            <a:tbl>
              <a:tblPr firstRow="1">
                <a:tableStyleId>{3C2FFA5D-87B4-456A-9821-1D502468CF0F}</a:tableStyleId>
              </a:tblPr>
              <a:tblGrid>
                <a:gridCol w="1193476"/>
                <a:gridCol w="779738"/>
                <a:gridCol w="620607"/>
                <a:gridCol w="716085"/>
                <a:gridCol w="4201034"/>
              </a:tblGrid>
              <a:tr h="203454">
                <a:tc>
                  <a:txBody>
                    <a:bodyPr/>
                    <a:lstStyle/>
                    <a:p>
                      <a:pPr algn="l" fontAlgn="b"/>
                      <a:r>
                        <a:rPr lang="en-US" sz="1300" u="none" strike="noStrike" dirty="0"/>
                        <a:t>Species</a:t>
                      </a:r>
                      <a:endParaRPr lang="en-US" sz="1300" b="0" i="0" u="none" strike="noStrike" dirty="0">
                        <a:latin typeface="Verdana"/>
                      </a:endParaRPr>
                    </a:p>
                  </a:txBody>
                  <a:tcPr marL="11430" marR="11430" marT="11430" marB="0" anchor="b"/>
                </a:tc>
                <a:tc>
                  <a:txBody>
                    <a:bodyPr/>
                    <a:lstStyle/>
                    <a:p>
                      <a:pPr algn="ctr" fontAlgn="b"/>
                      <a:r>
                        <a:rPr lang="en-US" sz="1300" u="none" strike="noStrike"/>
                        <a:t>Clusters</a:t>
                      </a:r>
                      <a:endParaRPr lang="en-US" sz="1300" b="0" i="0" u="none" strike="noStrike">
                        <a:latin typeface="Verdana"/>
                      </a:endParaRPr>
                    </a:p>
                  </a:txBody>
                  <a:tcPr marL="11430" marR="11430" marT="11430" marB="0" anchor="b"/>
                </a:tc>
                <a:tc>
                  <a:txBody>
                    <a:bodyPr/>
                    <a:lstStyle/>
                    <a:p>
                      <a:pPr algn="ctr" fontAlgn="b"/>
                      <a:r>
                        <a:rPr lang="en-US" sz="1300" u="none" strike="noStrike" dirty="0"/>
                        <a:t>Genes</a:t>
                      </a:r>
                      <a:endParaRPr lang="en-US" sz="1300" b="0" i="0" u="none" strike="noStrike" dirty="0">
                        <a:latin typeface="Verdana"/>
                      </a:endParaRPr>
                    </a:p>
                  </a:txBody>
                  <a:tcPr marL="11430" marR="11430" marT="11430" marB="0" anchor="b"/>
                </a:tc>
                <a:tc>
                  <a:txBody>
                    <a:bodyPr/>
                    <a:lstStyle/>
                    <a:p>
                      <a:pPr algn="ctr" fontAlgn="b"/>
                      <a:r>
                        <a:rPr lang="en-US" sz="1300" u="none" strike="noStrike"/>
                        <a:t>Largest</a:t>
                      </a:r>
                      <a:endParaRPr lang="en-US" sz="1300" b="0" i="0" u="none" strike="noStrike">
                        <a:latin typeface="Verdana"/>
                      </a:endParaRPr>
                    </a:p>
                  </a:txBody>
                  <a:tcPr marL="11430" marR="11430" marT="11430" marB="0" anchor="b"/>
                </a:tc>
                <a:tc>
                  <a:txBody>
                    <a:bodyPr/>
                    <a:lstStyle/>
                    <a:p>
                      <a:pPr algn="ctr" fontAlgn="b"/>
                      <a:r>
                        <a:rPr lang="en-US" sz="1300" u="none" strike="noStrike" dirty="0"/>
                        <a:t>Function</a:t>
                      </a:r>
                      <a:endParaRPr lang="en-US" sz="1300" b="0" i="0" u="none" strike="noStrike" dirty="0">
                        <a:latin typeface="Verdana"/>
                      </a:endParaRPr>
                    </a:p>
                  </a:txBody>
                  <a:tcPr marL="11430" marR="11430" marT="11430" marB="0" anchor="b"/>
                </a:tc>
              </a:tr>
              <a:tr h="203454">
                <a:tc>
                  <a:txBody>
                    <a:bodyPr/>
                    <a:lstStyle/>
                    <a:p>
                      <a:pPr algn="l" fontAlgn="b"/>
                      <a:r>
                        <a:rPr lang="en-US" sz="1300" u="none" strike="noStrike"/>
                        <a:t>Rice japonica</a:t>
                      </a:r>
                      <a:endParaRPr lang="en-US" sz="1300" b="0" i="0" u="none" strike="noStrike">
                        <a:latin typeface="Verdana"/>
                      </a:endParaRPr>
                    </a:p>
                  </a:txBody>
                  <a:tcPr marL="11430" marR="11430" marT="11430" marB="0" anchor="b"/>
                </a:tc>
                <a:tc>
                  <a:txBody>
                    <a:bodyPr/>
                    <a:lstStyle/>
                    <a:p>
                      <a:pPr algn="ctr" fontAlgn="b"/>
                      <a:r>
                        <a:rPr lang="en-US" sz="1300" u="none" strike="noStrike"/>
                        <a:t>2519</a:t>
                      </a:r>
                      <a:endParaRPr lang="en-US" sz="1300" b="0" i="0" u="none" strike="noStrike">
                        <a:latin typeface="Verdana"/>
                      </a:endParaRPr>
                    </a:p>
                  </a:txBody>
                  <a:tcPr marL="11430" marR="11430" marT="11430" marB="0" anchor="b"/>
                </a:tc>
                <a:tc>
                  <a:txBody>
                    <a:bodyPr/>
                    <a:lstStyle/>
                    <a:p>
                      <a:pPr algn="ctr" fontAlgn="b"/>
                      <a:r>
                        <a:rPr lang="en-US" sz="1300" u="none" strike="noStrike"/>
                        <a:t>7054</a:t>
                      </a:r>
                      <a:endParaRPr lang="en-US" sz="1300" b="0" i="0" u="none" strike="noStrike">
                        <a:latin typeface="Verdana"/>
                      </a:endParaRPr>
                    </a:p>
                  </a:txBody>
                  <a:tcPr marL="11430" marR="11430" marT="11430" marB="0" anchor="b"/>
                </a:tc>
                <a:tc>
                  <a:txBody>
                    <a:bodyPr/>
                    <a:lstStyle/>
                    <a:p>
                      <a:pPr algn="ctr" fontAlgn="b"/>
                      <a:r>
                        <a:rPr lang="en-US" sz="1300" u="none" strike="noStrike"/>
                        <a:t>24</a:t>
                      </a:r>
                      <a:endParaRPr lang="en-US" sz="1300" b="0" i="0" u="none" strike="noStrike">
                        <a:latin typeface="Verdana"/>
                      </a:endParaRPr>
                    </a:p>
                  </a:txBody>
                  <a:tcPr marL="11430" marR="11430" marT="11430" marB="0" anchor="b"/>
                </a:tc>
                <a:tc>
                  <a:txBody>
                    <a:bodyPr/>
                    <a:lstStyle/>
                    <a:p>
                      <a:pPr algn="l" fontAlgn="b"/>
                      <a:r>
                        <a:rPr lang="en-US" sz="1300" u="none" strike="noStrike" dirty="0" err="1"/>
                        <a:t>phytosulfokine</a:t>
                      </a:r>
                      <a:r>
                        <a:rPr lang="en-US" sz="1300" u="none" strike="noStrike" dirty="0"/>
                        <a:t> receptor-like (LRR-</a:t>
                      </a:r>
                      <a:r>
                        <a:rPr lang="en-US" sz="1300" u="none" strike="noStrike" dirty="0" err="1"/>
                        <a:t>kinase</a:t>
                      </a:r>
                      <a:r>
                        <a:rPr lang="en-US" sz="1300" u="none" strike="noStrike" dirty="0"/>
                        <a:t> receptor)</a:t>
                      </a:r>
                      <a:endParaRPr lang="en-US" sz="1300" b="0" i="0" u="none" strike="noStrike" dirty="0">
                        <a:latin typeface="Verdana"/>
                      </a:endParaRPr>
                    </a:p>
                  </a:txBody>
                  <a:tcPr marL="11430" marR="11430" marT="11430" marB="0" anchor="b"/>
                </a:tc>
              </a:tr>
              <a:tr h="203454">
                <a:tc>
                  <a:txBody>
                    <a:bodyPr/>
                    <a:lstStyle/>
                    <a:p>
                      <a:pPr algn="l" fontAlgn="b"/>
                      <a:r>
                        <a:rPr lang="en-US" sz="1300" u="none" strike="noStrike"/>
                        <a:t>Sorghum</a:t>
                      </a:r>
                      <a:endParaRPr lang="en-US" sz="1300" b="0" i="0" u="none" strike="noStrike">
                        <a:latin typeface="Verdana"/>
                      </a:endParaRPr>
                    </a:p>
                  </a:txBody>
                  <a:tcPr marL="11430" marR="11430" marT="11430" marB="0" anchor="b"/>
                </a:tc>
                <a:tc>
                  <a:txBody>
                    <a:bodyPr/>
                    <a:lstStyle/>
                    <a:p>
                      <a:pPr algn="ctr" fontAlgn="b"/>
                      <a:r>
                        <a:rPr lang="en-US" sz="1300" u="none" strike="noStrike"/>
                        <a:t>2182</a:t>
                      </a:r>
                      <a:endParaRPr lang="en-US" sz="1300" b="0" i="0" u="none" strike="noStrike">
                        <a:latin typeface="Verdana"/>
                      </a:endParaRPr>
                    </a:p>
                  </a:txBody>
                  <a:tcPr marL="11430" marR="11430" marT="11430" marB="0" anchor="b"/>
                </a:tc>
                <a:tc>
                  <a:txBody>
                    <a:bodyPr/>
                    <a:lstStyle/>
                    <a:p>
                      <a:pPr algn="ctr" fontAlgn="b"/>
                      <a:r>
                        <a:rPr lang="en-US" sz="1300" u="none" strike="noStrike"/>
                        <a:t>5927</a:t>
                      </a:r>
                      <a:endParaRPr lang="en-US" sz="1300" b="0" i="0" u="none" strike="noStrike">
                        <a:latin typeface="Verdana"/>
                      </a:endParaRPr>
                    </a:p>
                  </a:txBody>
                  <a:tcPr marL="11430" marR="11430" marT="11430" marB="0" anchor="b"/>
                </a:tc>
                <a:tc>
                  <a:txBody>
                    <a:bodyPr/>
                    <a:lstStyle/>
                    <a:p>
                      <a:pPr algn="ctr" fontAlgn="b"/>
                      <a:r>
                        <a:rPr lang="en-US" sz="1300" u="none" strike="noStrike"/>
                        <a:t>19</a:t>
                      </a:r>
                      <a:endParaRPr lang="en-US" sz="1300" b="0" i="0" u="none" strike="noStrike">
                        <a:latin typeface="Verdana"/>
                      </a:endParaRPr>
                    </a:p>
                  </a:txBody>
                  <a:tcPr marL="11430" marR="11430" marT="11430" marB="0" anchor="b"/>
                </a:tc>
                <a:tc>
                  <a:txBody>
                    <a:bodyPr/>
                    <a:lstStyle/>
                    <a:p>
                      <a:pPr algn="l" fontAlgn="b"/>
                      <a:r>
                        <a:rPr lang="en-US" sz="1300" u="none" strike="noStrike"/>
                        <a:t>Chalcone-stilbene synthase like</a:t>
                      </a:r>
                      <a:endParaRPr lang="en-US" sz="1300" b="0" i="0" u="none" strike="noStrike">
                        <a:latin typeface="Verdana"/>
                      </a:endParaRPr>
                    </a:p>
                  </a:txBody>
                  <a:tcPr marL="11430" marR="11430" marT="11430" marB="0" anchor="b"/>
                </a:tc>
              </a:tr>
              <a:tr h="203454">
                <a:tc>
                  <a:txBody>
                    <a:bodyPr/>
                    <a:lstStyle/>
                    <a:p>
                      <a:pPr algn="l" fontAlgn="b"/>
                      <a:r>
                        <a:rPr lang="en-US" sz="1300" u="none" strike="noStrike"/>
                        <a:t>Maize</a:t>
                      </a:r>
                      <a:endParaRPr lang="en-US" sz="1300" b="0" i="0" u="none" strike="noStrike">
                        <a:latin typeface="Verdana"/>
                      </a:endParaRPr>
                    </a:p>
                  </a:txBody>
                  <a:tcPr marL="11430" marR="11430" marT="11430" marB="0" anchor="b"/>
                </a:tc>
                <a:tc>
                  <a:txBody>
                    <a:bodyPr/>
                    <a:lstStyle/>
                    <a:p>
                      <a:pPr algn="ctr" fontAlgn="b"/>
                      <a:r>
                        <a:rPr lang="en-US" sz="1300" u="none" strike="noStrike"/>
                        <a:t>1871</a:t>
                      </a:r>
                      <a:endParaRPr lang="en-US" sz="1300" b="0" i="0" u="none" strike="noStrike">
                        <a:latin typeface="Verdana"/>
                      </a:endParaRPr>
                    </a:p>
                  </a:txBody>
                  <a:tcPr marL="11430" marR="11430" marT="11430" marB="0" anchor="b"/>
                </a:tc>
                <a:tc>
                  <a:txBody>
                    <a:bodyPr/>
                    <a:lstStyle/>
                    <a:p>
                      <a:pPr algn="ctr" fontAlgn="b"/>
                      <a:r>
                        <a:rPr lang="en-US" sz="1300" u="none" strike="noStrike"/>
                        <a:t>4564</a:t>
                      </a:r>
                      <a:endParaRPr lang="en-US" sz="1300" b="0" i="0" u="none" strike="noStrike">
                        <a:latin typeface="Verdana"/>
                      </a:endParaRPr>
                    </a:p>
                  </a:txBody>
                  <a:tcPr marL="11430" marR="11430" marT="11430" marB="0" anchor="b"/>
                </a:tc>
                <a:tc>
                  <a:txBody>
                    <a:bodyPr/>
                    <a:lstStyle/>
                    <a:p>
                      <a:pPr algn="ctr" fontAlgn="b"/>
                      <a:r>
                        <a:rPr lang="en-US" sz="1300" u="none" strike="noStrike"/>
                        <a:t>22</a:t>
                      </a:r>
                      <a:endParaRPr lang="en-US" sz="1300" b="0" i="0" u="none" strike="noStrike">
                        <a:latin typeface="Verdana"/>
                      </a:endParaRPr>
                    </a:p>
                  </a:txBody>
                  <a:tcPr marL="11430" marR="11430" marT="11430" marB="0" anchor="b"/>
                </a:tc>
                <a:tc>
                  <a:txBody>
                    <a:bodyPr/>
                    <a:lstStyle/>
                    <a:p>
                      <a:pPr algn="l" fontAlgn="b"/>
                      <a:r>
                        <a:rPr lang="en-US" sz="1300" u="none" strike="noStrike"/>
                        <a:t>DUF1754 (domain of unknown function)</a:t>
                      </a:r>
                      <a:endParaRPr lang="en-US" sz="1300" b="0" i="0" u="none" strike="noStrike">
                        <a:latin typeface="Verdana"/>
                      </a:endParaRPr>
                    </a:p>
                  </a:txBody>
                  <a:tcPr marL="11430" marR="11430" marT="11430" marB="0" anchor="b"/>
                </a:tc>
              </a:tr>
              <a:tr h="203454">
                <a:tc>
                  <a:txBody>
                    <a:bodyPr/>
                    <a:lstStyle/>
                    <a:p>
                      <a:pPr algn="l" fontAlgn="b"/>
                      <a:r>
                        <a:rPr lang="en-US" sz="1300" u="none" strike="noStrike" dirty="0"/>
                        <a:t>Arabidopsis</a:t>
                      </a:r>
                      <a:endParaRPr lang="en-US" sz="1300" b="0" i="0" u="none" strike="noStrike" dirty="0">
                        <a:latin typeface="Verdana"/>
                      </a:endParaRPr>
                    </a:p>
                  </a:txBody>
                  <a:tcPr marL="11430" marR="11430" marT="11430" marB="0" anchor="b"/>
                </a:tc>
                <a:tc>
                  <a:txBody>
                    <a:bodyPr/>
                    <a:lstStyle/>
                    <a:p>
                      <a:pPr algn="ctr" fontAlgn="b"/>
                      <a:r>
                        <a:rPr lang="en-US" sz="1300" u="none" strike="noStrike"/>
                        <a:t>1738</a:t>
                      </a:r>
                      <a:endParaRPr lang="en-US" sz="1300" b="0" i="0" u="none" strike="noStrike">
                        <a:latin typeface="Verdana"/>
                      </a:endParaRPr>
                    </a:p>
                  </a:txBody>
                  <a:tcPr marL="11430" marR="11430" marT="11430" marB="0" anchor="b"/>
                </a:tc>
                <a:tc>
                  <a:txBody>
                    <a:bodyPr/>
                    <a:lstStyle/>
                    <a:p>
                      <a:pPr algn="ctr" fontAlgn="b"/>
                      <a:r>
                        <a:rPr lang="en-US" sz="1300" u="none" strike="noStrike"/>
                        <a:t>4581</a:t>
                      </a:r>
                      <a:endParaRPr lang="en-US" sz="1300" b="0" i="0" u="none" strike="noStrike">
                        <a:latin typeface="Verdana"/>
                      </a:endParaRPr>
                    </a:p>
                  </a:txBody>
                  <a:tcPr marL="11430" marR="11430" marT="11430" marB="0" anchor="b"/>
                </a:tc>
                <a:tc>
                  <a:txBody>
                    <a:bodyPr/>
                    <a:lstStyle/>
                    <a:p>
                      <a:pPr algn="ctr" fontAlgn="b"/>
                      <a:r>
                        <a:rPr lang="en-US" sz="1300" u="none" strike="noStrike"/>
                        <a:t>28</a:t>
                      </a:r>
                      <a:endParaRPr lang="en-US" sz="1300" b="0" i="0" u="none" strike="noStrike">
                        <a:latin typeface="Verdana"/>
                      </a:endParaRPr>
                    </a:p>
                  </a:txBody>
                  <a:tcPr marL="11430" marR="11430" marT="11430" marB="0" anchor="b"/>
                </a:tc>
                <a:tc>
                  <a:txBody>
                    <a:bodyPr/>
                    <a:lstStyle/>
                    <a:p>
                      <a:pPr algn="l" fontAlgn="b"/>
                      <a:r>
                        <a:rPr lang="en-US" sz="1300" u="none" strike="noStrike" dirty="0"/>
                        <a:t>ECA1 </a:t>
                      </a:r>
                      <a:r>
                        <a:rPr lang="en-US" sz="1300" u="none" strike="noStrike" dirty="0" err="1"/>
                        <a:t>gametogenesis</a:t>
                      </a:r>
                      <a:r>
                        <a:rPr lang="en-US" sz="1300" u="none" strike="noStrike" dirty="0"/>
                        <a:t> related family</a:t>
                      </a:r>
                      <a:endParaRPr lang="en-US" sz="1300" b="0" i="0" u="none" strike="noStrike" dirty="0">
                        <a:latin typeface="Verdana"/>
                      </a:endParaRPr>
                    </a:p>
                  </a:txBody>
                  <a:tcPr marL="11430" marR="11430" marT="11430" marB="0" anchor="b"/>
                </a:tc>
              </a:tr>
            </a:tbl>
          </a:graphicData>
        </a:graphic>
      </p:graphicFrame>
      <p:sp>
        <p:nvSpPr>
          <p:cNvPr id="48161" name="TextBox 14"/>
          <p:cNvSpPr txBox="1">
            <a:spLocks noChangeArrowheads="1"/>
          </p:cNvSpPr>
          <p:nvPr/>
        </p:nvSpPr>
        <p:spPr bwMode="auto">
          <a:xfrm>
            <a:off x="467202" y="4926330"/>
            <a:ext cx="2531745"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400"/>
              <a:t>LRR-Kinase cluster in rice</a:t>
            </a:r>
          </a:p>
        </p:txBody>
      </p:sp>
      <p:sp>
        <p:nvSpPr>
          <p:cNvPr id="48162" name="TextBox 15"/>
          <p:cNvSpPr txBox="1">
            <a:spLocks noChangeArrowheads="1"/>
          </p:cNvSpPr>
          <p:nvPr/>
        </p:nvSpPr>
        <p:spPr bwMode="auto">
          <a:xfrm>
            <a:off x="5787866" y="2120265"/>
            <a:ext cx="3356134"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400" dirty="0"/>
              <a:t>LRR-Kinase species-specific expansions</a:t>
            </a:r>
          </a:p>
        </p:txBody>
      </p:sp>
    </p:spTree>
    <p:extLst>
      <p:ext uri="{BB962C8B-B14F-4D97-AF65-F5344CB8AC3E}">
        <p14:creationId xmlns:p14="http://schemas.microsoft.com/office/powerpoint/2010/main" val="19565636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2"/>
          <p:cNvSpPr>
            <a:spLocks noGrp="1"/>
          </p:cNvSpPr>
          <p:nvPr>
            <p:ph type="sldNum" sz="quarter" idx="12"/>
          </p:nvPr>
        </p:nvSpPr>
        <p:spPr>
          <a:xfrm>
            <a:off x="6549867" y="6261978"/>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3BD92F97-D6D0-984C-9D9F-49AA1D911AAE}" type="slidenum">
              <a:rPr lang="en-US" sz="1300"/>
              <a:pPr eaLnBrk="1" hangingPunct="1"/>
              <a:t>2</a:t>
            </a:fld>
            <a:endParaRPr lang="en-US" sz="1300"/>
          </a:p>
        </p:txBody>
      </p:sp>
      <p:sp>
        <p:nvSpPr>
          <p:cNvPr id="17412" name="Title 4"/>
          <p:cNvSpPr>
            <a:spLocks noGrp="1"/>
          </p:cNvSpPr>
          <p:nvPr>
            <p:ph type="title"/>
          </p:nvPr>
        </p:nvSpPr>
        <p:spPr>
          <a:xfrm>
            <a:off x="548321" y="41506"/>
            <a:ext cx="7772400" cy="1144429"/>
          </a:xfrm>
        </p:spPr>
        <p:txBody>
          <a:bodyPr/>
          <a:lstStyle/>
          <a:p>
            <a:pPr algn="l"/>
            <a:r>
              <a:rPr lang="en-US" dirty="0" err="1">
                <a:latin typeface="Verdana" charset="0"/>
                <a:ea typeface="ＭＳ Ｐゴシック" charset="0"/>
                <a:cs typeface="ＭＳ Ｐゴシック" charset="0"/>
              </a:rPr>
              <a:t>www.gramene.org</a:t>
            </a:r>
            <a:endParaRPr lang="en-US" dirty="0">
              <a:latin typeface="Verdana" charset="0"/>
              <a:ea typeface="ＭＳ Ｐゴシック" charset="0"/>
              <a:cs typeface="ＭＳ Ｐゴシック" charset="0"/>
            </a:endParaRPr>
          </a:p>
        </p:txBody>
      </p:sp>
      <p:pic>
        <p:nvPicPr>
          <p:cNvPr id="1741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79" y="6254874"/>
            <a:ext cx="548640" cy="3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293" y="6282734"/>
            <a:ext cx="480060" cy="32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09" y="6230228"/>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329" y="6117769"/>
            <a:ext cx="653542" cy="65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49358" y="6117769"/>
            <a:ext cx="601947" cy="65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06277" y="6253028"/>
            <a:ext cx="502725" cy="3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6" descr="cshllogo.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08549" y="6178078"/>
            <a:ext cx="529479" cy="53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10"/>
          <a:srcRect l="-1" r="931"/>
          <a:stretch/>
        </p:blipFill>
        <p:spPr>
          <a:xfrm>
            <a:off x="2878209" y="1185935"/>
            <a:ext cx="6110364" cy="4847590"/>
          </a:xfrm>
          <a:prstGeom prst="rect">
            <a:avLst/>
          </a:prstGeom>
          <a:ln>
            <a:solidFill>
              <a:srgbClr val="000000"/>
            </a:solidFill>
          </a:ln>
          <a:effectLst>
            <a:outerShdw blurRad="50800" dist="38100" dir="2700000" algn="tl" rotWithShape="0">
              <a:prstClr val="black">
                <a:alpha val="40000"/>
              </a:prstClr>
            </a:outerShdw>
          </a:effectLst>
        </p:spPr>
      </p:pic>
      <p:sp>
        <p:nvSpPr>
          <p:cNvPr id="4" name="TextBox 3"/>
          <p:cNvSpPr txBox="1"/>
          <p:nvPr/>
        </p:nvSpPr>
        <p:spPr>
          <a:xfrm>
            <a:off x="7417040" y="59257"/>
            <a:ext cx="1666254" cy="1754327"/>
          </a:xfrm>
          <a:prstGeom prst="rect">
            <a:avLst/>
          </a:prstGeom>
          <a:solidFill>
            <a:srgbClr val="FFFFFF"/>
          </a:solidFill>
          <a:ln>
            <a:solidFill>
              <a:srgbClr val="000000"/>
            </a:solidFill>
          </a:ln>
          <a:effectLst>
            <a:outerShdw blurRad="50800" dist="38100" dir="2700000" algn="tl" rotWithShape="0">
              <a:prstClr val="black">
                <a:alpha val="40000"/>
              </a:prstClr>
            </a:outerShdw>
          </a:effectLst>
        </p:spPr>
        <p:txBody>
          <a:bodyPr wrap="none" rtlCol="0">
            <a:spAutoFit/>
          </a:bodyPr>
          <a:lstStyle/>
          <a:p>
            <a:r>
              <a:rPr lang="en-US" dirty="0" smtClean="0"/>
              <a:t>Doreen Ware</a:t>
            </a:r>
          </a:p>
          <a:p>
            <a:r>
              <a:rPr lang="en-US" dirty="0" err="1" smtClean="0"/>
              <a:t>Pankaj</a:t>
            </a:r>
            <a:r>
              <a:rPr lang="en-US" dirty="0" smtClean="0"/>
              <a:t> </a:t>
            </a:r>
            <a:r>
              <a:rPr lang="en-US" dirty="0" err="1" smtClean="0"/>
              <a:t>Jaiswal</a:t>
            </a:r>
            <a:endParaRPr lang="en-US" dirty="0" smtClean="0"/>
          </a:p>
          <a:p>
            <a:endParaRPr lang="en-US" dirty="0" smtClean="0"/>
          </a:p>
          <a:p>
            <a:r>
              <a:rPr lang="en-US" dirty="0" smtClean="0"/>
              <a:t>Susan </a:t>
            </a:r>
            <a:r>
              <a:rPr lang="en-US" dirty="0" err="1" smtClean="0"/>
              <a:t>McCouch</a:t>
            </a:r>
            <a:endParaRPr lang="en-US" dirty="0" smtClean="0"/>
          </a:p>
          <a:p>
            <a:r>
              <a:rPr lang="en-US" dirty="0" smtClean="0"/>
              <a:t>Ed Buckler</a:t>
            </a:r>
          </a:p>
          <a:p>
            <a:r>
              <a:rPr lang="en-US" dirty="0" smtClean="0"/>
              <a:t>Lincoln Stein</a:t>
            </a:r>
          </a:p>
        </p:txBody>
      </p:sp>
      <p:sp>
        <p:nvSpPr>
          <p:cNvPr id="7" name="TextBox 6"/>
          <p:cNvSpPr txBox="1"/>
          <p:nvPr/>
        </p:nvSpPr>
        <p:spPr>
          <a:xfrm>
            <a:off x="188143" y="1197693"/>
            <a:ext cx="2690066" cy="4524316"/>
          </a:xfrm>
          <a:prstGeom prst="rect">
            <a:avLst/>
          </a:prstGeom>
          <a:noFill/>
        </p:spPr>
        <p:txBody>
          <a:bodyPr wrap="square" rtlCol="0">
            <a:spAutoFit/>
          </a:bodyPr>
          <a:lstStyle/>
          <a:p>
            <a:pPr marL="285750" indent="-285750">
              <a:buFont typeface="Arial"/>
              <a:buChar char="•"/>
            </a:pPr>
            <a:r>
              <a:rPr lang="en-US" dirty="0" smtClean="0"/>
              <a:t>Comparative genomics platform established in 2000 with the release of the rice genome</a:t>
            </a:r>
          </a:p>
          <a:p>
            <a:pPr marL="285750" indent="-285750">
              <a:buFont typeface="Arial"/>
              <a:buChar char="•"/>
            </a:pPr>
            <a:r>
              <a:rPr lang="en-US" dirty="0" smtClean="0"/>
              <a:t>Now includes 14 complete reference genomes</a:t>
            </a:r>
          </a:p>
          <a:p>
            <a:pPr marL="285750" indent="-285750">
              <a:buFont typeface="Arial"/>
              <a:buChar char="•"/>
            </a:pPr>
            <a:r>
              <a:rPr lang="en-US" dirty="0" smtClean="0"/>
              <a:t>Genome browsers, Pathways, Diversity, Comparative Maps, </a:t>
            </a:r>
            <a:r>
              <a:rPr lang="en-US" dirty="0" err="1" smtClean="0"/>
              <a:t>Germplasm</a:t>
            </a:r>
            <a:r>
              <a:rPr lang="en-US" dirty="0" smtClean="0"/>
              <a:t>, and Ontologies</a:t>
            </a:r>
          </a:p>
          <a:p>
            <a:pPr marL="285750" indent="-285750">
              <a:buFont typeface="Arial"/>
              <a:buChar char="•"/>
            </a:pPr>
            <a:r>
              <a:rPr lang="en-US" dirty="0" smtClean="0"/>
              <a:t>Integrated within a Comparative Genomics framework</a:t>
            </a:r>
          </a:p>
          <a:p>
            <a:endParaRPr lang="en-US" dirty="0"/>
          </a:p>
        </p:txBody>
      </p:sp>
      <p:sp>
        <p:nvSpPr>
          <p:cNvPr id="8" name="Footer Placeholder 7"/>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1068219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0" y="355759"/>
            <a:ext cx="9144000" cy="720090"/>
          </a:xfrm>
        </p:spPr>
        <p:txBody>
          <a:bodyPr/>
          <a:lstStyle/>
          <a:p>
            <a:r>
              <a:rPr lang="en-US" sz="2900">
                <a:latin typeface="Verdana" charset="0"/>
                <a:ea typeface="ＭＳ Ｐゴシック" charset="0"/>
                <a:cs typeface="ＭＳ Ｐゴシック" charset="0"/>
              </a:rPr>
              <a:t>Automated Detection of Split Genes</a:t>
            </a:r>
          </a:p>
        </p:txBody>
      </p:sp>
      <p:sp>
        <p:nvSpPr>
          <p:cNvPr id="4" name="Footer Placeholder 3"/>
          <p:cNvSpPr>
            <a:spLocks noGrp="1"/>
          </p:cNvSpPr>
          <p:nvPr>
            <p:ph type="ftr" sz="quarter" idx="11"/>
          </p:nvPr>
        </p:nvSpPr>
        <p:spPr>
          <a:xfrm>
            <a:off x="3123248" y="6392228"/>
            <a:ext cx="2897505" cy="314325"/>
          </a:xfrm>
        </p:spPr>
        <p:txBody>
          <a:bodyPr/>
          <a:lstStyle/>
          <a:p>
            <a:pPr>
              <a:defRPr/>
            </a:pPr>
            <a:r>
              <a:rPr lang="en-US" smtClean="0">
                <a:solidFill>
                  <a:schemeClr val="bg1">
                    <a:lumMod val="65000"/>
                  </a:schemeClr>
                </a:solidFill>
              </a:rPr>
              <a:t>ISRFG9 11/7/11</a:t>
            </a:r>
            <a:endParaRPr lang="en-US">
              <a:solidFill>
                <a:schemeClr val="bg1">
                  <a:lumMod val="65000"/>
                </a:schemeClr>
              </a:solidFill>
            </a:endParaRPr>
          </a:p>
        </p:txBody>
      </p:sp>
      <p:sp>
        <p:nvSpPr>
          <p:cNvPr id="38915" name="Slide Number Placeholder 4"/>
          <p:cNvSpPr>
            <a:spLocks noGrp="1"/>
          </p:cNvSpPr>
          <p:nvPr>
            <p:ph type="sldNum" sz="quarter" idx="12"/>
          </p:nvPr>
        </p:nvSpPr>
        <p:spPr>
          <a:xfrm>
            <a:off x="6657975" y="6417945"/>
            <a:ext cx="1907382" cy="4586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5E40958E-6446-E944-BBC1-ACFC5281BEE1}" type="slidenum">
              <a:rPr lang="en-US" sz="1100">
                <a:solidFill>
                  <a:srgbClr val="A6A6A6"/>
                </a:solidFill>
              </a:rPr>
              <a:pPr eaLnBrk="1" hangingPunct="1"/>
              <a:t>20</a:t>
            </a:fld>
            <a:endParaRPr lang="en-US" sz="1100">
              <a:solidFill>
                <a:srgbClr val="A6A6A6"/>
              </a:solidFill>
            </a:endParaRPr>
          </a:p>
        </p:txBody>
      </p:sp>
      <p:pic>
        <p:nvPicPr>
          <p:cNvPr id="3891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0105" y="1995964"/>
            <a:ext cx="7429500" cy="2071688"/>
          </a:xfrm>
          <a:prstGeom prst="rect">
            <a:avLst/>
          </a:prstGeom>
          <a:noFill/>
          <a:ln w="9525">
            <a:solidFill>
              <a:schemeClr val="tx1"/>
            </a:solidFill>
            <a:miter lim="800000"/>
            <a:headEnd/>
            <a:tailEnd/>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sp>
        <p:nvSpPr>
          <p:cNvPr id="38917" name="TextBox 7"/>
          <p:cNvSpPr txBox="1">
            <a:spLocks noChangeArrowheads="1"/>
          </p:cNvSpPr>
          <p:nvPr/>
        </p:nvSpPr>
        <p:spPr bwMode="auto">
          <a:xfrm>
            <a:off x="1468755" y="942975"/>
            <a:ext cx="6992748"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i="1"/>
              <a:t>Special class of </a:t>
            </a:r>
            <a:r>
              <a:rPr lang="ja-JP" altLang="en-US" i="1"/>
              <a:t>“</a:t>
            </a:r>
            <a:r>
              <a:rPr lang="en-US" altLang="ja-JP" i="1"/>
              <a:t>paralog</a:t>
            </a:r>
            <a:r>
              <a:rPr lang="ja-JP" altLang="en-US" i="1"/>
              <a:t>”</a:t>
            </a:r>
            <a:r>
              <a:rPr lang="en-US" altLang="ja-JP" i="1"/>
              <a:t> since Ensembl 58</a:t>
            </a:r>
            <a:endParaRPr lang="en-US" i="1"/>
          </a:p>
        </p:txBody>
      </p:sp>
      <p:sp>
        <p:nvSpPr>
          <p:cNvPr id="11" name="Right Brace 10"/>
          <p:cNvSpPr>
            <a:spLocks/>
          </p:cNvSpPr>
          <p:nvPr/>
        </p:nvSpPr>
        <p:spPr bwMode="auto">
          <a:xfrm>
            <a:off x="8121015" y="2751773"/>
            <a:ext cx="145733" cy="278607"/>
          </a:xfrm>
          <a:prstGeom prst="rightBrace">
            <a:avLst>
              <a:gd name="adj1" fmla="val 8329"/>
              <a:gd name="adj2" fmla="val 50000"/>
            </a:avLst>
          </a:prstGeom>
          <a:noFill/>
          <a:ln w="25400">
            <a:solidFill>
              <a:srgbClr val="FF0000"/>
            </a:solidFill>
            <a:round/>
            <a:headEnd/>
            <a:tailEnd/>
          </a:ln>
          <a:effectLst>
            <a:outerShdw dist="20000" dir="5400000" rotWithShape="0">
              <a:srgbClr val="808080">
                <a:alpha val="37999"/>
              </a:srgbClr>
            </a:outerShdw>
          </a:effectLst>
        </p:spPr>
        <p:txBody>
          <a:bodyPr lIns="82296" tIns="41148" rIns="82296" bIns="41148" anchor="ctr"/>
          <a:lstStyle/>
          <a:p>
            <a:pPr algn="ctr">
              <a:defRPr/>
            </a:pPr>
            <a:endParaRPr lang="en-US">
              <a:latin typeface="+mn-lt"/>
              <a:ea typeface="+mn-ea"/>
              <a:cs typeface="+mn-cs"/>
            </a:endParaRPr>
          </a:p>
        </p:txBody>
      </p:sp>
      <p:sp>
        <p:nvSpPr>
          <p:cNvPr id="38919" name="TextBox 12"/>
          <p:cNvSpPr txBox="1">
            <a:spLocks noChangeArrowheads="1"/>
          </p:cNvSpPr>
          <p:nvPr/>
        </p:nvSpPr>
        <p:spPr bwMode="auto">
          <a:xfrm>
            <a:off x="837248" y="1343025"/>
            <a:ext cx="746950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400">
                <a:solidFill>
                  <a:srgbClr val="0000FF"/>
                </a:solidFill>
              </a:rPr>
              <a:t>Contiguous split paralog: Non-overlapping, nearby (&lt;1 Mb), same strand</a:t>
            </a:r>
          </a:p>
          <a:p>
            <a:pPr eaLnBrk="1" hangingPunct="1"/>
            <a:r>
              <a:rPr lang="en-US" sz="1400">
                <a:solidFill>
                  <a:srgbClr val="0000FF"/>
                </a:solidFill>
              </a:rPr>
              <a:t>Putative split paralog: Non-overlapping, different regions (e.g. scaffolds)</a:t>
            </a:r>
          </a:p>
        </p:txBody>
      </p:sp>
      <p:sp>
        <p:nvSpPr>
          <p:cNvPr id="14" name="Right Brace 13"/>
          <p:cNvSpPr>
            <a:spLocks/>
          </p:cNvSpPr>
          <p:nvPr/>
        </p:nvSpPr>
        <p:spPr bwMode="auto">
          <a:xfrm>
            <a:off x="8085297" y="2024539"/>
            <a:ext cx="145733" cy="278606"/>
          </a:xfrm>
          <a:prstGeom prst="rightBrace">
            <a:avLst>
              <a:gd name="adj1" fmla="val 8337"/>
              <a:gd name="adj2" fmla="val 50000"/>
            </a:avLst>
          </a:prstGeom>
          <a:noFill/>
          <a:ln w="25400">
            <a:solidFill>
              <a:srgbClr val="FF0000"/>
            </a:solidFill>
            <a:round/>
            <a:headEnd/>
            <a:tailEnd/>
          </a:ln>
          <a:effectLst>
            <a:outerShdw dist="20000" dir="5400000" rotWithShape="0">
              <a:srgbClr val="808080">
                <a:alpha val="37999"/>
              </a:srgbClr>
            </a:outerShdw>
          </a:effectLst>
        </p:spPr>
        <p:txBody>
          <a:bodyPr lIns="82296" tIns="41148" rIns="82296" bIns="41148" anchor="ctr"/>
          <a:lstStyle/>
          <a:p>
            <a:pPr algn="ctr">
              <a:defRPr/>
            </a:pPr>
            <a:endParaRPr lang="en-US">
              <a:latin typeface="+mn-lt"/>
              <a:ea typeface="+mn-ea"/>
              <a:cs typeface="+mn-cs"/>
            </a:endParaRPr>
          </a:p>
        </p:txBody>
      </p:sp>
      <p:pic>
        <p:nvPicPr>
          <p:cNvPr id="3892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388" y="4461987"/>
            <a:ext cx="4010502" cy="1771650"/>
          </a:xfrm>
          <a:prstGeom prst="rect">
            <a:avLst/>
          </a:prstGeom>
          <a:noFill/>
          <a:ln w="9525">
            <a:solidFill>
              <a:schemeClr val="tx1"/>
            </a:solidFill>
            <a:miter lim="800000"/>
            <a:headEnd/>
            <a:tailEnd/>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graphicFrame>
        <p:nvGraphicFramePr>
          <p:cNvPr id="24" name="Table 23"/>
          <p:cNvGraphicFramePr>
            <a:graphicFrameLocks noGrp="1"/>
          </p:cNvGraphicFramePr>
          <p:nvPr>
            <p:extLst>
              <p:ext uri="{D42A27DB-BD31-4B8C-83A1-F6EECF244321}">
                <p14:modId xmlns:p14="http://schemas.microsoft.com/office/powerpoint/2010/main" val="3034393986"/>
              </p:ext>
            </p:extLst>
          </p:nvPr>
        </p:nvGraphicFramePr>
        <p:xfrm>
          <a:off x="646738" y="4283393"/>
          <a:ext cx="3398317" cy="2179320"/>
        </p:xfrm>
        <a:graphic>
          <a:graphicData uri="http://schemas.openxmlformats.org/drawingml/2006/table">
            <a:tbl>
              <a:tblPr/>
              <a:tblGrid>
                <a:gridCol w="2303617"/>
                <a:gridCol w="1094700"/>
              </a:tblGrid>
              <a:tr h="274398">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ea typeface="ＭＳ Ｐゴシック" charset="-128"/>
                          <a:cs typeface="ＭＳ Ｐゴシック" charset="-128"/>
                        </a:rPr>
                        <a:t>Species</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dirty="0" err="1" smtClean="0">
                          <a:ln>
                            <a:noFill/>
                          </a:ln>
                          <a:solidFill>
                            <a:schemeClr val="tx1"/>
                          </a:solidFill>
                          <a:effectLst/>
                          <a:latin typeface="Arial" charset="0"/>
                          <a:ea typeface="ＭＳ Ｐゴシック" charset="-128"/>
                          <a:cs typeface="ＭＳ Ｐゴシック" charset="-128"/>
                        </a:rPr>
                        <a:t>PutativeSplit</a:t>
                      </a:r>
                      <a:r>
                        <a:rPr kumimoji="0" lang="en-US" sz="1300" b="1" i="0" u="none" strike="noStrike" cap="none" normalizeH="0" baseline="0" dirty="0" smtClean="0">
                          <a:ln>
                            <a:noFill/>
                          </a:ln>
                          <a:solidFill>
                            <a:schemeClr val="tx1"/>
                          </a:solidFill>
                          <a:effectLst/>
                          <a:latin typeface="Arial" charset="0"/>
                          <a:ea typeface="ＭＳ Ｐゴシック" charset="-128"/>
                          <a:cs typeface="ＭＳ Ｐゴシック" charset="-128"/>
                        </a:rPr>
                        <a:t> Genes</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Populus trichocarpa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1181</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Sorghum bicolor</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1087</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Oryza sativa Japonica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916</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Vitis vinifera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520</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Oryza sativa Indica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365</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Zea mays</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280</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Arabidopsis lyrata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202</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Arabidopsis thaliana</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137</a:t>
                      </a:r>
                    </a:p>
                  </a:txBody>
                  <a:tcPr marL="0" marR="0" marT="0" marB="0" anchor="b" horzOverflow="overflow">
                    <a:lnL>
                      <a:noFill/>
                    </a:lnL>
                    <a:lnR>
                      <a:noFill/>
                    </a:lnR>
                    <a:lnT>
                      <a:noFill/>
                    </a:lnT>
                    <a:lnB>
                      <a:noFill/>
                    </a:lnB>
                    <a:lnTlToBr>
                      <a:noFill/>
                    </a:lnTlToBr>
                    <a:lnBlToTr>
                      <a:noFill/>
                    </a:lnBlToTr>
                    <a:solidFill>
                      <a:srgbClr val="D7E0FA"/>
                    </a:solidFill>
                  </a:tcPr>
                </a:tc>
              </a:tr>
              <a:tr h="192079">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128"/>
                          <a:cs typeface="ＭＳ Ｐゴシック" charset="-128"/>
                        </a:rPr>
                        <a:t>Brachypodium distachyon</a:t>
                      </a:r>
                    </a:p>
                  </a:txBody>
                  <a:tcPr marL="0" marR="0" marT="0" marB="0" anchor="b" horzOverflow="overflow">
                    <a:lnL>
                      <a:noFill/>
                    </a:lnL>
                    <a:lnR>
                      <a:noFill/>
                    </a:lnR>
                    <a:lnT>
                      <a:noFill/>
                    </a:lnT>
                    <a:lnB>
                      <a:noFill/>
                    </a:lnB>
                    <a:lnTlToBr>
                      <a:noFill/>
                    </a:lnTlToBr>
                    <a:lnBlToTr>
                      <a:noFill/>
                    </a:lnBlToTr>
                    <a:solidFill>
                      <a:srgbClr val="D7E0FA"/>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charset="0"/>
                          <a:ea typeface="ＭＳ Ｐゴシック" charset="-128"/>
                          <a:cs typeface="ＭＳ Ｐゴシック" charset="-128"/>
                        </a:rPr>
                        <a:t>101</a:t>
                      </a:r>
                    </a:p>
                  </a:txBody>
                  <a:tcPr marL="0" marR="0" marT="0" marB="0" anchor="b" horzOverflow="overflow">
                    <a:lnL>
                      <a:noFill/>
                    </a:lnL>
                    <a:lnR>
                      <a:noFill/>
                    </a:lnR>
                    <a:lnT>
                      <a:noFill/>
                    </a:lnT>
                    <a:lnB>
                      <a:noFill/>
                    </a:lnB>
                    <a:lnTlToBr>
                      <a:noFill/>
                    </a:lnTlToBr>
                    <a:lnBlToTr>
                      <a:noFill/>
                    </a:lnBlToTr>
                    <a:solidFill>
                      <a:srgbClr val="D7E0FA"/>
                    </a:solidFill>
                  </a:tcPr>
                </a:tc>
              </a:tr>
            </a:tbl>
          </a:graphicData>
        </a:graphic>
      </p:graphicFrame>
      <p:sp>
        <p:nvSpPr>
          <p:cNvPr id="30" name="U-Turn Arrow 29"/>
          <p:cNvSpPr>
            <a:spLocks noChangeArrowheads="1"/>
          </p:cNvSpPr>
          <p:nvPr/>
        </p:nvSpPr>
        <p:spPr bwMode="auto">
          <a:xfrm rot="5400000">
            <a:off x="7402354" y="3800476"/>
            <a:ext cx="2300288" cy="360045"/>
          </a:xfrm>
          <a:custGeom>
            <a:avLst/>
            <a:gdLst>
              <a:gd name="T0" fmla="*/ 2359083 w 2555875"/>
              <a:gd name="T1" fmla="*/ 300038 h 400050"/>
              <a:gd name="T2" fmla="*/ 2457479 w 2555875"/>
              <a:gd name="T3" fmla="*/ 400050 h 400050"/>
              <a:gd name="T4" fmla="*/ 2555875 w 2555875"/>
              <a:gd name="T5" fmla="*/ 300038 h 400050"/>
              <a:gd name="T6" fmla="*/ 1248099 w 2555875"/>
              <a:gd name="T7" fmla="*/ 0 h 400050"/>
              <a:gd name="T8" fmla="*/ 38715 w 2555875"/>
              <a:gd name="T9" fmla="*/ 400050 h 400050"/>
              <a:gd name="T10" fmla="*/ 0 60000 65536"/>
              <a:gd name="T11" fmla="*/ 0 60000 65536"/>
              <a:gd name="T12" fmla="*/ 0 60000 65536"/>
              <a:gd name="T13" fmla="*/ 0 60000 65536"/>
              <a:gd name="T14" fmla="*/ 0 60000 65536"/>
              <a:gd name="T15" fmla="*/ 0 w 2555875"/>
              <a:gd name="T16" fmla="*/ 0 h 400050"/>
              <a:gd name="T17" fmla="*/ 2555875 w 2555875"/>
              <a:gd name="T18" fmla="*/ 400050 h 400050"/>
            </a:gdLst>
            <a:ahLst/>
            <a:cxnLst>
              <a:cxn ang="T10">
                <a:pos x="T0" y="T1"/>
              </a:cxn>
              <a:cxn ang="T11">
                <a:pos x="T2" y="T3"/>
              </a:cxn>
              <a:cxn ang="T12">
                <a:pos x="T4" y="T5"/>
              </a:cxn>
              <a:cxn ang="T13">
                <a:pos x="T6" y="T7"/>
              </a:cxn>
              <a:cxn ang="T14">
                <a:pos x="T8" y="T9"/>
              </a:cxn>
            </a:cxnLst>
            <a:rect l="T15" t="T16" r="T17" b="T18"/>
            <a:pathLst>
              <a:path w="2555875" h="400050">
                <a:moveTo>
                  <a:pt x="0" y="400050"/>
                </a:moveTo>
                <a:lnTo>
                  <a:pt x="0" y="179058"/>
                </a:lnTo>
                <a:cubicBezTo>
                  <a:pt x="0" y="80166"/>
                  <a:pt x="80166" y="0"/>
                  <a:pt x="179057" y="0"/>
                </a:cubicBezTo>
                <a:lnTo>
                  <a:pt x="2317135" y="0"/>
                </a:lnTo>
                <a:lnTo>
                  <a:pt x="2317134" y="0"/>
                </a:lnTo>
                <a:cubicBezTo>
                  <a:pt x="2416026" y="0"/>
                  <a:pt x="2496193" y="80166"/>
                  <a:pt x="2496193" y="179058"/>
                </a:cubicBezTo>
                <a:lnTo>
                  <a:pt x="2496194" y="300038"/>
                </a:lnTo>
                <a:lnTo>
                  <a:pt x="2555875" y="300038"/>
                </a:lnTo>
                <a:lnTo>
                  <a:pt x="2457479" y="400050"/>
                </a:lnTo>
                <a:lnTo>
                  <a:pt x="2359082" y="300038"/>
                </a:lnTo>
                <a:lnTo>
                  <a:pt x="2418764" y="300038"/>
                </a:lnTo>
                <a:lnTo>
                  <a:pt x="2418764" y="179058"/>
                </a:lnTo>
                <a:cubicBezTo>
                  <a:pt x="2418764" y="122929"/>
                  <a:pt x="2373263" y="77429"/>
                  <a:pt x="2317135" y="77429"/>
                </a:cubicBezTo>
                <a:lnTo>
                  <a:pt x="179058" y="77430"/>
                </a:lnTo>
                <a:lnTo>
                  <a:pt x="179057" y="77430"/>
                </a:lnTo>
                <a:cubicBezTo>
                  <a:pt x="122929" y="77430"/>
                  <a:pt x="77429" y="122930"/>
                  <a:pt x="77429" y="179058"/>
                </a:cubicBezTo>
                <a:lnTo>
                  <a:pt x="77430" y="400050"/>
                </a:lnTo>
                <a:close/>
              </a:path>
            </a:pathLst>
          </a:custGeom>
          <a:solidFill>
            <a:srgbClr val="FF0000"/>
          </a:solidFill>
          <a:ln w="9525">
            <a:solidFill>
              <a:srgbClr val="FF0000"/>
            </a:solidFill>
            <a:miter lim="800000"/>
            <a:headEnd/>
            <a:tailEnd/>
          </a:ln>
          <a:effectLst>
            <a:outerShdw blurRad="63500" dist="23000" dir="5400000" rotWithShape="0">
              <a:srgbClr val="808080">
                <a:alpha val="34998"/>
              </a:srgbClr>
            </a:outerShdw>
          </a:effectLst>
        </p:spPr>
        <p:txBody>
          <a:bodyPr lIns="82296" tIns="41148" rIns="82296" bIns="41148" anchor="ctr"/>
          <a:lstStyle/>
          <a:p>
            <a:pPr>
              <a:defRPr/>
            </a:pPr>
            <a:endParaRPr lang="en-US"/>
          </a:p>
        </p:txBody>
      </p:sp>
      <p:sp>
        <p:nvSpPr>
          <p:cNvPr id="38944" name="TextBox 30"/>
          <p:cNvSpPr txBox="1">
            <a:spLocks noChangeArrowheads="1"/>
          </p:cNvSpPr>
          <p:nvPr/>
        </p:nvSpPr>
        <p:spPr bwMode="auto">
          <a:xfrm>
            <a:off x="4279107" y="4200525"/>
            <a:ext cx="3871960" cy="25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100"/>
              <a:t>Genome alignment confirms inconsistent annotation</a:t>
            </a:r>
          </a:p>
        </p:txBody>
      </p:sp>
    </p:spTree>
    <p:extLst>
      <p:ext uri="{BB962C8B-B14F-4D97-AF65-F5344CB8AC3E}">
        <p14:creationId xmlns:p14="http://schemas.microsoft.com/office/powerpoint/2010/main" val="7395865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85800" y="342900"/>
            <a:ext cx="7772400" cy="627222"/>
          </a:xfrm>
        </p:spPr>
        <p:txBody>
          <a:bodyPr>
            <a:normAutofit fontScale="90000"/>
          </a:bodyPr>
          <a:lstStyle/>
          <a:p>
            <a:r>
              <a:rPr lang="en-US">
                <a:latin typeface="Verdana" charset="0"/>
                <a:ea typeface="ＭＳ Ｐゴシック" charset="0"/>
                <a:cs typeface="ＭＳ Ｐゴシック" charset="0"/>
              </a:rPr>
              <a:t>Gene-Centered Synteny Build</a:t>
            </a:r>
          </a:p>
        </p:txBody>
      </p:sp>
      <p:sp>
        <p:nvSpPr>
          <p:cNvPr id="4" name="Footer Placeholder 3"/>
          <p:cNvSpPr>
            <a:spLocks noGrp="1"/>
          </p:cNvSpPr>
          <p:nvPr>
            <p:ph type="ftr" sz="quarter" idx="11"/>
          </p:nvPr>
        </p:nvSpPr>
        <p:spPr/>
        <p:txBody>
          <a:bodyPr/>
          <a:lstStyle/>
          <a:p>
            <a:pPr>
              <a:defRPr/>
            </a:pPr>
            <a:r>
              <a:rPr lang="en-US" smtClean="0"/>
              <a:t>ISRFG9 11/7/11</a:t>
            </a:r>
            <a:endParaRPr lang="en-US"/>
          </a:p>
        </p:txBody>
      </p:sp>
      <p:sp>
        <p:nvSpPr>
          <p:cNvPr id="3686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B69C487E-72FF-254C-90A8-87CCD78C762B}" type="slidenum">
              <a:rPr lang="en-US" sz="1300"/>
              <a:pPr eaLnBrk="1" hangingPunct="1"/>
              <a:t>21</a:t>
            </a:fld>
            <a:endParaRPr lang="en-US" sz="1300"/>
          </a:p>
        </p:txBody>
      </p:sp>
      <p:sp>
        <p:nvSpPr>
          <p:cNvPr id="36868" name="TextBox 18"/>
          <p:cNvSpPr txBox="1">
            <a:spLocks noChangeArrowheads="1"/>
          </p:cNvSpPr>
          <p:nvPr/>
        </p:nvSpPr>
        <p:spPr bwMode="auto">
          <a:xfrm>
            <a:off x="775812" y="997268"/>
            <a:ext cx="8817617"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i="1"/>
              <a:t>2010: Implemented with automated pipeline runnables</a:t>
            </a:r>
          </a:p>
          <a:p>
            <a:pPr eaLnBrk="1" hangingPunct="1">
              <a:buFont typeface="Arial" charset="0"/>
              <a:buChar char="•"/>
            </a:pPr>
            <a:r>
              <a:rPr lang="en-US" sz="1400"/>
              <a:t> Release 31: monocots</a:t>
            </a:r>
          </a:p>
          <a:p>
            <a:pPr eaLnBrk="1" hangingPunct="1">
              <a:buFont typeface="Arial" charset="0"/>
              <a:buChar char="•"/>
            </a:pPr>
            <a:r>
              <a:rPr lang="en-US" sz="1400"/>
              <a:t> Release 32: dicots</a:t>
            </a:r>
          </a:p>
        </p:txBody>
      </p:sp>
      <p:graphicFrame>
        <p:nvGraphicFramePr>
          <p:cNvPr id="24" name="Content Placeholder 23"/>
          <p:cNvGraphicFramePr>
            <a:graphicFrameLocks noGrp="1"/>
          </p:cNvGraphicFramePr>
          <p:nvPr>
            <p:ph idx="1"/>
          </p:nvPr>
        </p:nvGraphicFramePr>
        <p:xfrm>
          <a:off x="1215867" y="4514850"/>
          <a:ext cx="5920742" cy="1704500"/>
        </p:xfrm>
        <a:graphic>
          <a:graphicData uri="http://schemas.openxmlformats.org/drawingml/2006/table">
            <a:tbl>
              <a:tblPr/>
              <a:tblGrid>
                <a:gridCol w="2263406"/>
                <a:gridCol w="510647"/>
                <a:gridCol w="510647"/>
                <a:gridCol w="483044"/>
                <a:gridCol w="676262"/>
                <a:gridCol w="510647"/>
                <a:gridCol w="469243"/>
                <a:gridCol w="496846"/>
              </a:tblGrid>
              <a:tr h="243500">
                <a:tc>
                  <a:txBody>
                    <a:bodyPr/>
                    <a:lstStyle/>
                    <a:p>
                      <a:pPr algn="l" fontAlgn="ctr"/>
                      <a:r>
                        <a:rPr lang="en-US" sz="900" b="1" i="1" u="none" strike="noStrike" dirty="0" err="1">
                          <a:latin typeface="Verdana"/>
                        </a:rPr>
                        <a:t>Oryza</a:t>
                      </a:r>
                      <a:r>
                        <a:rPr lang="en-US" sz="900" b="1" i="1" u="none" strike="noStrike" dirty="0">
                          <a:latin typeface="Verdana"/>
                        </a:rPr>
                        <a:t> sativa Japonica</a:t>
                      </a:r>
                    </a:p>
                  </a:txBody>
                  <a:tcPr marL="11430" marR="11430" marT="11427" marB="0" anchor="ctr">
                    <a:lnL>
                      <a:noFill/>
                    </a:lnL>
                    <a:lnR>
                      <a:noFill/>
                    </a:lnR>
                    <a:lnT>
                      <a:noFill/>
                    </a:lnT>
                    <a:lnB>
                      <a:noFill/>
                    </a:lnB>
                    <a:solidFill>
                      <a:srgbClr val="CC99FF"/>
                    </a:solidFill>
                  </a:tcPr>
                </a:tc>
                <a:tc>
                  <a:txBody>
                    <a:bodyPr/>
                    <a:lstStyle/>
                    <a:p>
                      <a:pPr algn="ctr" fontAlgn="ctr"/>
                      <a:r>
                        <a:rPr lang="en-US" sz="900" b="1" i="1" u="none" strike="noStrike">
                          <a:latin typeface="Verdana"/>
                        </a:rPr>
                        <a:t>O.jap</a:t>
                      </a:r>
                    </a:p>
                  </a:txBody>
                  <a:tcPr marL="11430" marR="11430" marT="11427" marB="0" anchor="ctr">
                    <a:lnL>
                      <a:noFill/>
                    </a:lnL>
                    <a:lnR>
                      <a:noFill/>
                    </a:lnR>
                    <a:lnT>
                      <a:noFill/>
                    </a:lnT>
                    <a:lnB>
                      <a:noFill/>
                    </a:lnB>
                    <a:solidFill>
                      <a:srgbClr val="CC99FF"/>
                    </a:solidFill>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dirty="0">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dirty="0" err="1">
                          <a:latin typeface="Verdana"/>
                        </a:rPr>
                        <a:t>Brachypodium</a:t>
                      </a:r>
                      <a:r>
                        <a:rPr lang="en-US" sz="900" b="1" i="1" u="none" strike="noStrike" dirty="0">
                          <a:latin typeface="Verdana"/>
                        </a:rPr>
                        <a:t> </a:t>
                      </a:r>
                      <a:r>
                        <a:rPr lang="en-US" sz="900" b="1" i="1" u="none" strike="noStrike" dirty="0" err="1">
                          <a:latin typeface="Verdana"/>
                        </a:rPr>
                        <a:t>distachyon</a:t>
                      </a:r>
                      <a:endParaRPr lang="en-US" sz="900" b="1" i="1" u="none" strike="noStrike" dirty="0">
                        <a:latin typeface="Verdana"/>
                      </a:endParaRP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tcPr>
                </a:tc>
                <a:tc>
                  <a:txBody>
                    <a:bodyPr/>
                    <a:lstStyle/>
                    <a:p>
                      <a:pPr algn="ctr" fontAlgn="ctr"/>
                      <a:r>
                        <a:rPr lang="en-US" sz="900" b="1" i="1" u="none" strike="noStrike">
                          <a:latin typeface="Verdana"/>
                        </a:rPr>
                        <a:t>B.dis</a:t>
                      </a: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a:latin typeface="Verdana"/>
                        </a:rPr>
                        <a:t>Sorghum bicolor</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1" i="1" u="none" strike="noStrike">
                          <a:latin typeface="Verdana"/>
                        </a:rPr>
                        <a:t>S.bic</a:t>
                      </a:r>
                    </a:p>
                  </a:txBody>
                  <a:tcPr marL="11430" marR="11430" marT="11427" marB="0" anchor="ctr">
                    <a:lnL>
                      <a:noFill/>
                    </a:lnL>
                    <a:lnR>
                      <a:noFill/>
                    </a:lnR>
                    <a:lnT>
                      <a:noFill/>
                    </a:lnT>
                    <a:lnB>
                      <a:noFill/>
                    </a:lnB>
                    <a:solidFill>
                      <a:srgbClr val="CC99FF"/>
                    </a:solidFill>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a:latin typeface="Verdana"/>
                        </a:rPr>
                        <a:t>Arabidopsis thaliana</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1" i="1" u="none" strike="noStrike">
                          <a:latin typeface="Verdana"/>
                        </a:rPr>
                        <a:t>A.tha</a:t>
                      </a: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a:latin typeface="Verdana"/>
                        </a:rPr>
                        <a:t>Arabidopsis lyrata</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dirty="0">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1" i="1" u="none" strike="noStrike">
                          <a:latin typeface="Verdana"/>
                        </a:rPr>
                        <a:t>A.lyr</a:t>
                      </a:r>
                    </a:p>
                  </a:txBody>
                  <a:tcPr marL="11430" marR="11430" marT="11427" marB="0" anchor="ctr">
                    <a:lnL>
                      <a:noFill/>
                    </a:lnL>
                    <a:lnR>
                      <a:noFill/>
                    </a:lnR>
                    <a:lnT>
                      <a:noFill/>
                    </a:lnT>
                    <a:lnB>
                      <a:noFill/>
                    </a:lnB>
                    <a:solidFill>
                      <a:srgbClr val="CC99FF"/>
                    </a:solidFill>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a:latin typeface="Verdana"/>
                        </a:rPr>
                        <a:t>Vitis vinifera</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tcPr>
                </a:tc>
                <a:tc>
                  <a:txBody>
                    <a:bodyPr/>
                    <a:lstStyle/>
                    <a:p>
                      <a:pPr algn="ctr" fontAlgn="ctr"/>
                      <a:r>
                        <a:rPr lang="en-US" sz="900" b="1" i="1" u="none" strike="noStrike">
                          <a:latin typeface="Verdana"/>
                        </a:rPr>
                        <a:t>V.vin</a:t>
                      </a:r>
                    </a:p>
                  </a:txBody>
                  <a:tcPr marL="11430" marR="11430" marT="11427" marB="0" anchor="ctr">
                    <a:lnL>
                      <a:noFill/>
                    </a:lnL>
                    <a:lnR>
                      <a:noFill/>
                    </a:lnR>
                    <a:lnT>
                      <a:noFill/>
                    </a:lnT>
                    <a:lnB>
                      <a:noFill/>
                    </a:lnB>
                  </a:tcPr>
                </a:tc>
                <a:tc>
                  <a:txBody>
                    <a:bodyPr/>
                    <a:lstStyle/>
                    <a:p>
                      <a:pPr algn="ctr" fontAlgn="ctr"/>
                      <a:endParaRPr lang="en-US" sz="900" b="0" i="0" u="none" strike="noStrike">
                        <a:latin typeface="Verdana"/>
                      </a:endParaRPr>
                    </a:p>
                  </a:txBody>
                  <a:tcPr marL="11430" marR="11430" marT="11427" marB="0" anchor="ctr">
                    <a:lnL>
                      <a:noFill/>
                    </a:lnL>
                    <a:lnR>
                      <a:noFill/>
                    </a:lnR>
                    <a:lnT>
                      <a:noFill/>
                    </a:lnT>
                    <a:lnB>
                      <a:noFill/>
                    </a:lnB>
                  </a:tcPr>
                </a:tc>
              </a:tr>
              <a:tr h="243500">
                <a:tc>
                  <a:txBody>
                    <a:bodyPr/>
                    <a:lstStyle/>
                    <a:p>
                      <a:pPr algn="l" fontAlgn="ctr"/>
                      <a:r>
                        <a:rPr lang="en-US" sz="900" b="1" i="1" u="none" strike="noStrike">
                          <a:latin typeface="Verdana"/>
                        </a:rPr>
                        <a:t>Poplar trichocarpa</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0" i="0" u="none" strike="noStrike">
                          <a:latin typeface="Verdana"/>
                        </a:rPr>
                        <a:t>YES</a:t>
                      </a:r>
                    </a:p>
                  </a:txBody>
                  <a:tcPr marL="11430" marR="11430" marT="11427" marB="0" anchor="ctr">
                    <a:lnL>
                      <a:noFill/>
                    </a:lnL>
                    <a:lnR>
                      <a:noFill/>
                    </a:lnR>
                    <a:lnT>
                      <a:noFill/>
                    </a:lnT>
                    <a:lnB>
                      <a:noFill/>
                    </a:lnB>
                    <a:solidFill>
                      <a:srgbClr val="CC99FF"/>
                    </a:solidFill>
                  </a:tcPr>
                </a:tc>
                <a:tc>
                  <a:txBody>
                    <a:bodyPr/>
                    <a:lstStyle/>
                    <a:p>
                      <a:pPr algn="ctr" fontAlgn="ctr"/>
                      <a:r>
                        <a:rPr lang="en-US" sz="900" b="1" i="1" u="none" strike="noStrike" dirty="0" err="1">
                          <a:latin typeface="Verdana"/>
                        </a:rPr>
                        <a:t>P.tri</a:t>
                      </a:r>
                      <a:endParaRPr lang="en-US" sz="900" b="1" i="1" u="none" strike="noStrike" dirty="0">
                        <a:latin typeface="Verdana"/>
                      </a:endParaRPr>
                    </a:p>
                  </a:txBody>
                  <a:tcPr marL="11430" marR="11430" marT="11427" marB="0" anchor="ctr">
                    <a:lnL>
                      <a:noFill/>
                    </a:lnL>
                    <a:lnR>
                      <a:noFill/>
                    </a:lnR>
                    <a:lnT>
                      <a:noFill/>
                    </a:lnT>
                    <a:lnB>
                      <a:noFill/>
                    </a:lnB>
                    <a:solidFill>
                      <a:srgbClr val="CC99FF"/>
                    </a:solidFill>
                  </a:tcPr>
                </a:tc>
              </a:tr>
            </a:tbl>
          </a:graphicData>
        </a:graphic>
      </p:graphicFrame>
      <p:grpSp>
        <p:nvGrpSpPr>
          <p:cNvPr id="36926" name="Group 55"/>
          <p:cNvGrpSpPr>
            <a:grpSpLocks/>
          </p:cNvGrpSpPr>
          <p:nvPr/>
        </p:nvGrpSpPr>
        <p:grpSpPr bwMode="auto">
          <a:xfrm>
            <a:off x="185738" y="1914525"/>
            <a:ext cx="8692515" cy="2523173"/>
            <a:chOff x="206744" y="2126513"/>
            <a:chExt cx="9657907" cy="2804835"/>
          </a:xfrm>
        </p:grpSpPr>
        <p:sp>
          <p:nvSpPr>
            <p:cNvPr id="55" name="Rectangle 54"/>
            <p:cNvSpPr>
              <a:spLocks noChangeArrowheads="1"/>
            </p:cNvSpPr>
            <p:nvPr/>
          </p:nvSpPr>
          <p:spPr bwMode="auto">
            <a:xfrm>
              <a:off x="206744" y="2126513"/>
              <a:ext cx="9657907" cy="2598364"/>
            </a:xfrm>
            <a:prstGeom prst="rect">
              <a:avLst/>
            </a:prstGeom>
            <a:solidFill>
              <a:srgbClr val="EFF3E0"/>
            </a:solidFill>
            <a:ln w="9525">
              <a:solidFill>
                <a:srgbClr val="7F7F7F"/>
              </a:solidFill>
              <a:miter lim="800000"/>
              <a:headEnd/>
              <a:tailEnd/>
            </a:ln>
            <a:effectLst>
              <a:outerShdw dist="23000" dir="5400000" rotWithShape="0">
                <a:srgbClr val="808080">
                  <a:alpha val="34998"/>
                </a:srgbClr>
              </a:outerShdw>
            </a:effectLst>
          </p:spPr>
          <p:txBody>
            <a:bodyPr anchor="ctr"/>
            <a:lstStyle/>
            <a:p>
              <a:pPr algn="ctr">
                <a:defRPr/>
              </a:pPr>
              <a:endParaRPr lang="en-US">
                <a:solidFill>
                  <a:schemeClr val="lt1"/>
                </a:solidFill>
                <a:latin typeface="+mn-lt"/>
                <a:ea typeface="+mn-ea"/>
                <a:cs typeface="+mn-cs"/>
              </a:endParaRPr>
            </a:p>
          </p:txBody>
        </p:sp>
        <p:grpSp>
          <p:nvGrpSpPr>
            <p:cNvPr id="36928" name="Group 11"/>
            <p:cNvGrpSpPr>
              <a:grpSpLocks/>
            </p:cNvGrpSpPr>
            <p:nvPr/>
          </p:nvGrpSpPr>
          <p:grpSpPr bwMode="auto">
            <a:xfrm>
              <a:off x="3796177" y="2323580"/>
              <a:ext cx="1606627" cy="1606626"/>
              <a:chOff x="4513854" y="1346507"/>
              <a:chExt cx="1606627" cy="1606626"/>
            </a:xfrm>
          </p:grpSpPr>
          <p:sp>
            <p:nvSpPr>
              <p:cNvPr id="11" name="Rectangle 10"/>
              <p:cNvSpPr>
                <a:spLocks noChangeArrowheads="1"/>
              </p:cNvSpPr>
              <p:nvPr/>
            </p:nvSpPr>
            <p:spPr bwMode="auto">
              <a:xfrm>
                <a:off x="4513594" y="1346382"/>
                <a:ext cx="1606476" cy="1607300"/>
              </a:xfrm>
              <a:prstGeom prst="rect">
                <a:avLst/>
              </a:prstGeom>
              <a:solidFill>
                <a:srgbClr val="FAFDF7"/>
              </a:solidFill>
              <a:ln w="9525">
                <a:solidFill>
                  <a:srgbClr val="8585E0"/>
                </a:solidFill>
                <a:miter lim="800000"/>
                <a:headEnd/>
                <a:tailEnd/>
              </a:ln>
              <a:effectLst>
                <a:outerShdw dist="23000" dir="5400000" rotWithShape="0">
                  <a:srgbClr val="808080">
                    <a:alpha val="34998"/>
                  </a:srgbClr>
                </a:outerShdw>
              </a:effectLst>
            </p:spPr>
            <p:txBody>
              <a:bodyPr anchor="ctr"/>
              <a:lstStyle/>
              <a:p>
                <a:pPr algn="ctr">
                  <a:defRPr/>
                </a:pPr>
                <a:endParaRPr lang="en-US">
                  <a:solidFill>
                    <a:schemeClr val="lt1"/>
                  </a:solidFill>
                  <a:latin typeface="+mn-lt"/>
                  <a:ea typeface="+mn-ea"/>
                  <a:cs typeface="+mn-cs"/>
                </a:endParaRPr>
              </a:p>
            </p:txBody>
          </p:sp>
          <p:pic>
            <p:nvPicPr>
              <p:cNvPr id="36938" name="Content Placeholder 6" descr="synteny_dotplot.png"/>
              <p:cNvPicPr>
                <a:picLocks noChangeAspect="1"/>
              </p:cNvPicPr>
              <p:nvPr/>
            </p:nvPicPr>
            <p:blipFill>
              <a:blip r:embed="rId3">
                <a:extLst>
                  <a:ext uri="{28A0092B-C50C-407E-A947-70E740481C1C}">
                    <a14:useLocalDpi xmlns:a14="http://schemas.microsoft.com/office/drawing/2010/main" val="0"/>
                  </a:ext>
                </a:extLst>
              </a:blip>
              <a:srcRect l="-563" r="1045" b="-1158"/>
              <a:stretch>
                <a:fillRect/>
              </a:stretch>
            </p:blipFill>
            <p:spPr bwMode="auto">
              <a:xfrm>
                <a:off x="4568477" y="1365114"/>
                <a:ext cx="1414293" cy="155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929" name="TextBox 6"/>
            <p:cNvSpPr txBox="1">
              <a:spLocks noChangeArrowheads="1"/>
            </p:cNvSpPr>
            <p:nvPr/>
          </p:nvSpPr>
          <p:spPr bwMode="auto">
            <a:xfrm>
              <a:off x="341272" y="4008018"/>
              <a:ext cx="2424675" cy="3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600"/>
                <a:t>Compara Orthologs</a:t>
              </a:r>
            </a:p>
          </p:txBody>
        </p:sp>
        <p:pic>
          <p:nvPicPr>
            <p:cNvPr id="3693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250" y="2518809"/>
              <a:ext cx="2430351" cy="1216593"/>
            </a:xfrm>
            <a:prstGeom prst="rect">
              <a:avLst/>
            </a:prstGeom>
            <a:noFill/>
            <a:ln>
              <a:noFill/>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31" name="Picture 12"/>
            <p:cNvPicPr>
              <a:picLocks noChangeAspect="1"/>
            </p:cNvPicPr>
            <p:nvPr/>
          </p:nvPicPr>
          <p:blipFill>
            <a:blip r:embed="rId5">
              <a:extLst>
                <a:ext uri="{28A0092B-C50C-407E-A947-70E740481C1C}">
                  <a14:useLocalDpi xmlns:a14="http://schemas.microsoft.com/office/drawing/2010/main" val="0"/>
                </a:ext>
              </a:extLst>
            </a:blip>
            <a:srcRect l="3983" r="25179" b="11697"/>
            <a:stretch>
              <a:fillRect/>
            </a:stretch>
          </p:blipFill>
          <p:spPr bwMode="auto">
            <a:xfrm>
              <a:off x="8302623" y="2242455"/>
              <a:ext cx="1392174" cy="1769301"/>
            </a:xfrm>
            <a:prstGeom prst="rect">
              <a:avLst/>
            </a:prstGeom>
            <a:noFill/>
            <a:ln>
              <a:noFill/>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32" name="TextBox 13"/>
            <p:cNvSpPr txBox="1">
              <a:spLocks noChangeArrowheads="1"/>
            </p:cNvSpPr>
            <p:nvPr/>
          </p:nvSpPr>
          <p:spPr bwMode="auto">
            <a:xfrm>
              <a:off x="2923954" y="4008018"/>
              <a:ext cx="521290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1600"/>
                <a:t>Collinear mappings (DAGchainer)</a:t>
              </a:r>
            </a:p>
            <a:p>
              <a:pPr algn="ctr" eaLnBrk="1" hangingPunct="1"/>
              <a:r>
                <a:rPr lang="ja-JP" altLang="en-US" sz="1600"/>
                <a:t>“</a:t>
              </a:r>
              <a:r>
                <a:rPr lang="en-US" altLang="ja-JP" sz="1600"/>
                <a:t>in-range</a:t>
              </a:r>
              <a:r>
                <a:rPr lang="ja-JP" altLang="en-US" sz="1600"/>
                <a:t>”</a:t>
              </a:r>
              <a:r>
                <a:rPr lang="en-US" altLang="ja-JP" sz="1600"/>
                <a:t> mappings near collinear anchors</a:t>
              </a:r>
            </a:p>
            <a:p>
              <a:pPr algn="ctr" eaLnBrk="1" hangingPunct="1"/>
              <a:endParaRPr lang="en-US" sz="1600"/>
            </a:p>
          </p:txBody>
        </p:sp>
        <p:sp>
          <p:nvSpPr>
            <p:cNvPr id="36933" name="TextBox 14"/>
            <p:cNvSpPr txBox="1">
              <a:spLocks noChangeArrowheads="1"/>
            </p:cNvSpPr>
            <p:nvPr/>
          </p:nvSpPr>
          <p:spPr bwMode="auto">
            <a:xfrm>
              <a:off x="8667618" y="4008018"/>
              <a:ext cx="676258" cy="3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1600"/>
                <a:t>Map</a:t>
              </a:r>
            </a:p>
          </p:txBody>
        </p:sp>
        <p:sp>
          <p:nvSpPr>
            <p:cNvPr id="16" name="Right Arrow 15"/>
            <p:cNvSpPr>
              <a:spLocks noChangeArrowheads="1"/>
            </p:cNvSpPr>
            <p:nvPr/>
          </p:nvSpPr>
          <p:spPr bwMode="auto">
            <a:xfrm>
              <a:off x="3037127" y="3019105"/>
              <a:ext cx="565124" cy="214413"/>
            </a:xfrm>
            <a:prstGeom prst="rightArrow">
              <a:avLst>
                <a:gd name="adj1" fmla="val 50000"/>
                <a:gd name="adj2" fmla="val 50005"/>
              </a:avLst>
            </a:prstGeom>
            <a:solidFill>
              <a:srgbClr val="6364E0"/>
            </a:solidFill>
            <a:ln w="9525">
              <a:solidFill>
                <a:srgbClr val="6364E0"/>
              </a:solidFill>
              <a:miter lim="800000"/>
              <a:headEnd/>
              <a:tailEnd/>
            </a:ln>
            <a:effectLst>
              <a:outerShdw dist="23000" dir="5400000" rotWithShape="0">
                <a:srgbClr val="808080">
                  <a:alpha val="34998"/>
                </a:srgbClr>
              </a:outerShdw>
            </a:effectLst>
          </p:spPr>
          <p:txBody>
            <a:bodyPr anchor="ctr"/>
            <a:lstStyle/>
            <a:p>
              <a:pPr algn="ctr">
                <a:defRPr/>
              </a:pPr>
              <a:endParaRPr lang="en-US">
                <a:solidFill>
                  <a:schemeClr val="lt1"/>
                </a:solidFill>
                <a:latin typeface="+mn-lt"/>
                <a:ea typeface="+mn-ea"/>
                <a:cs typeface="+mn-cs"/>
              </a:endParaRPr>
            </a:p>
          </p:txBody>
        </p:sp>
        <p:sp>
          <p:nvSpPr>
            <p:cNvPr id="17" name="Right Arrow 16"/>
            <p:cNvSpPr>
              <a:spLocks noChangeArrowheads="1"/>
            </p:cNvSpPr>
            <p:nvPr/>
          </p:nvSpPr>
          <p:spPr bwMode="auto">
            <a:xfrm>
              <a:off x="7593043" y="3019105"/>
              <a:ext cx="565124" cy="212824"/>
            </a:xfrm>
            <a:prstGeom prst="rightArrow">
              <a:avLst>
                <a:gd name="adj1" fmla="val 50000"/>
                <a:gd name="adj2" fmla="val 49997"/>
              </a:avLst>
            </a:prstGeom>
            <a:solidFill>
              <a:srgbClr val="6364E0"/>
            </a:solidFill>
            <a:ln w="9525">
              <a:solidFill>
                <a:srgbClr val="6364E0"/>
              </a:solidFill>
              <a:miter lim="800000"/>
              <a:headEnd/>
              <a:tailEnd/>
            </a:ln>
            <a:effectLst>
              <a:outerShdw dist="23000" dir="5400000" rotWithShape="0">
                <a:srgbClr val="808080">
                  <a:alpha val="34998"/>
                </a:srgbClr>
              </a:outerShdw>
            </a:effectLst>
          </p:spPr>
          <p:txBody>
            <a:bodyPr anchor="ctr"/>
            <a:lstStyle/>
            <a:p>
              <a:pPr algn="ctr">
                <a:defRPr/>
              </a:pPr>
              <a:endParaRPr lang="en-US">
                <a:solidFill>
                  <a:schemeClr val="lt1"/>
                </a:solidFill>
                <a:latin typeface="+mn-lt"/>
                <a:ea typeface="+mn-ea"/>
                <a:cs typeface="+mn-cs"/>
              </a:endParaRPr>
            </a:p>
          </p:txBody>
        </p:sp>
        <p:pic>
          <p:nvPicPr>
            <p:cNvPr id="36936" name="Picture 52" descr="in_range_metho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77011" y="2367926"/>
              <a:ext cx="1895388" cy="1531065"/>
            </a:xfrm>
            <a:prstGeom prst="rect">
              <a:avLst/>
            </a:prstGeom>
            <a:noFill/>
            <a:ln>
              <a:noFill/>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788357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4100" y="1693173"/>
            <a:ext cx="3748415" cy="4091871"/>
          </a:xfrm>
          <a:prstGeom prst="rect">
            <a:avLst/>
          </a:prstGeom>
        </p:spPr>
      </p:pic>
      <p:pic>
        <p:nvPicPr>
          <p:cNvPr id="3" name="Picture 2"/>
          <p:cNvPicPr>
            <a:picLocks noChangeAspect="1"/>
          </p:cNvPicPr>
          <p:nvPr/>
        </p:nvPicPr>
        <p:blipFill>
          <a:blip r:embed="rId3"/>
          <a:stretch>
            <a:fillRect/>
          </a:stretch>
        </p:blipFill>
        <p:spPr>
          <a:xfrm>
            <a:off x="3478807" y="1831804"/>
            <a:ext cx="2786705" cy="3550992"/>
          </a:xfrm>
          <a:prstGeom prst="rect">
            <a:avLst/>
          </a:prstGeom>
        </p:spPr>
      </p:pic>
      <p:pic>
        <p:nvPicPr>
          <p:cNvPr id="4" name="Picture 91"/>
          <p:cNvPicPr>
            <a:picLocks noChangeAspect="1"/>
          </p:cNvPicPr>
          <p:nvPr/>
        </p:nvPicPr>
        <p:blipFill>
          <a:blip r:embed="rId4"/>
          <a:srcRect/>
          <a:stretch>
            <a:fillRect/>
          </a:stretch>
        </p:blipFill>
        <p:spPr bwMode="auto">
          <a:xfrm>
            <a:off x="6350170" y="1940096"/>
            <a:ext cx="2601350" cy="3327585"/>
          </a:xfrm>
          <a:prstGeom prst="rect">
            <a:avLst/>
          </a:prstGeom>
          <a:noFill/>
          <a:ln w="9525">
            <a:noFill/>
            <a:miter lim="800000"/>
            <a:headEnd/>
            <a:tailEnd/>
          </a:ln>
        </p:spPr>
      </p:pic>
      <p:sp>
        <p:nvSpPr>
          <p:cNvPr id="5" name="TextBox 4"/>
          <p:cNvSpPr txBox="1"/>
          <p:nvPr/>
        </p:nvSpPr>
        <p:spPr>
          <a:xfrm>
            <a:off x="1246441" y="717253"/>
            <a:ext cx="2716158" cy="646331"/>
          </a:xfrm>
          <a:prstGeom prst="rect">
            <a:avLst/>
          </a:prstGeom>
          <a:noFill/>
        </p:spPr>
        <p:txBody>
          <a:bodyPr wrap="none" rtlCol="0">
            <a:spAutoFit/>
          </a:bodyPr>
          <a:lstStyle/>
          <a:p>
            <a:r>
              <a:rPr lang="en-US" sz="3600" dirty="0" smtClean="0"/>
              <a:t>Synteny View</a:t>
            </a:r>
            <a:endParaRPr lang="en-US" sz="3600" dirty="0"/>
          </a:p>
        </p:txBody>
      </p:sp>
      <p:sp>
        <p:nvSpPr>
          <p:cNvPr id="6" name="TextBox 5"/>
          <p:cNvSpPr txBox="1"/>
          <p:nvPr/>
        </p:nvSpPr>
        <p:spPr>
          <a:xfrm>
            <a:off x="764329" y="1378335"/>
            <a:ext cx="2237249" cy="369332"/>
          </a:xfrm>
          <a:prstGeom prst="rect">
            <a:avLst/>
          </a:prstGeom>
          <a:noFill/>
        </p:spPr>
        <p:txBody>
          <a:bodyPr wrap="none" rtlCol="0">
            <a:spAutoFit/>
          </a:bodyPr>
          <a:lstStyle/>
          <a:p>
            <a:r>
              <a:rPr lang="en-US" dirty="0" smtClean="0"/>
              <a:t>Rice </a:t>
            </a:r>
            <a:r>
              <a:rPr lang="en-US" dirty="0" err="1" smtClean="0"/>
              <a:t>vs</a:t>
            </a:r>
            <a:r>
              <a:rPr lang="en-US" dirty="0" smtClean="0"/>
              <a:t> Brachypodium</a:t>
            </a:r>
            <a:endParaRPr lang="en-US" dirty="0"/>
          </a:p>
        </p:txBody>
      </p:sp>
      <p:sp>
        <p:nvSpPr>
          <p:cNvPr id="7" name="TextBox 6"/>
          <p:cNvSpPr txBox="1"/>
          <p:nvPr/>
        </p:nvSpPr>
        <p:spPr>
          <a:xfrm>
            <a:off x="3691825" y="1378335"/>
            <a:ext cx="1718214" cy="369332"/>
          </a:xfrm>
          <a:prstGeom prst="rect">
            <a:avLst/>
          </a:prstGeom>
          <a:noFill/>
        </p:spPr>
        <p:txBody>
          <a:bodyPr wrap="none" rtlCol="0">
            <a:spAutoFit/>
          </a:bodyPr>
          <a:lstStyle/>
          <a:p>
            <a:r>
              <a:rPr lang="en-US" dirty="0" smtClean="0"/>
              <a:t>Rice </a:t>
            </a:r>
            <a:r>
              <a:rPr lang="en-US" dirty="0" err="1" smtClean="0"/>
              <a:t>vs</a:t>
            </a:r>
            <a:r>
              <a:rPr lang="en-US" dirty="0" smtClean="0"/>
              <a:t> Sorghum</a:t>
            </a:r>
            <a:endParaRPr lang="en-US" dirty="0"/>
          </a:p>
        </p:txBody>
      </p:sp>
      <p:sp>
        <p:nvSpPr>
          <p:cNvPr id="8" name="TextBox 7"/>
          <p:cNvSpPr txBox="1"/>
          <p:nvPr/>
        </p:nvSpPr>
        <p:spPr>
          <a:xfrm>
            <a:off x="6514794" y="1378335"/>
            <a:ext cx="1441283" cy="369332"/>
          </a:xfrm>
          <a:prstGeom prst="rect">
            <a:avLst/>
          </a:prstGeom>
          <a:noFill/>
        </p:spPr>
        <p:txBody>
          <a:bodyPr wrap="none" rtlCol="0">
            <a:spAutoFit/>
          </a:bodyPr>
          <a:lstStyle/>
          <a:p>
            <a:r>
              <a:rPr lang="en-US" dirty="0" smtClean="0"/>
              <a:t>Rice </a:t>
            </a:r>
            <a:r>
              <a:rPr lang="en-US" dirty="0" err="1" smtClean="0"/>
              <a:t>vs</a:t>
            </a:r>
            <a:r>
              <a:rPr lang="en-US" dirty="0" smtClean="0"/>
              <a:t> Maize</a:t>
            </a:r>
            <a:endParaRPr lang="en-US" dirty="0"/>
          </a:p>
        </p:txBody>
      </p:sp>
      <p:sp>
        <p:nvSpPr>
          <p:cNvPr id="9" name="Footer Placeholder 8"/>
          <p:cNvSpPr>
            <a:spLocks noGrp="1"/>
          </p:cNvSpPr>
          <p:nvPr>
            <p:ph type="ftr" sz="quarter" idx="11"/>
          </p:nvPr>
        </p:nvSpPr>
        <p:spPr/>
        <p:txBody>
          <a:bodyPr/>
          <a:lstStyle/>
          <a:p>
            <a:r>
              <a:rPr lang="en-US" smtClean="0"/>
              <a:t>ISRFG9 11/7/11</a:t>
            </a:r>
            <a:endParaRPr lang="en-US"/>
          </a:p>
        </p:txBody>
      </p:sp>
      <p:sp>
        <p:nvSpPr>
          <p:cNvPr id="10" name="Slide Number Placeholder 9"/>
          <p:cNvSpPr>
            <a:spLocks noGrp="1"/>
          </p:cNvSpPr>
          <p:nvPr>
            <p:ph type="sldNum" sz="quarter" idx="12"/>
          </p:nvPr>
        </p:nvSpPr>
        <p:spPr/>
        <p:txBody>
          <a:bodyPr/>
          <a:lstStyle/>
          <a:p>
            <a:fld id="{D100CA46-5126-3344-8793-FED337C20BED}" type="slidenum">
              <a:rPr lang="en-US" smtClean="0"/>
              <a:t>22</a:t>
            </a:fld>
            <a:endParaRPr lang="en-US"/>
          </a:p>
        </p:txBody>
      </p:sp>
    </p:spTree>
    <p:extLst>
      <p:ext uri="{BB962C8B-B14F-4D97-AF65-F5344CB8AC3E}">
        <p14:creationId xmlns:p14="http://schemas.microsoft.com/office/powerpoint/2010/main" val="10670790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4587260" y="548695"/>
            <a:ext cx="4623454" cy="6063245"/>
          </a:xfrm>
          <a:prstGeom prst="rect">
            <a:avLst/>
          </a:prstGeom>
          <a:noFill/>
          <a:ln>
            <a:noFill/>
          </a:ln>
        </p:spPr>
      </p:pic>
      <p:sp>
        <p:nvSpPr>
          <p:cNvPr id="4" name="Content Placeholder 3"/>
          <p:cNvSpPr>
            <a:spLocks noGrp="1"/>
          </p:cNvSpPr>
          <p:nvPr>
            <p:ph idx="1"/>
          </p:nvPr>
        </p:nvSpPr>
        <p:spPr>
          <a:xfrm>
            <a:off x="235266" y="3794760"/>
            <a:ext cx="8229600" cy="1975207"/>
          </a:xfrm>
        </p:spPr>
        <p:txBody>
          <a:bodyPr>
            <a:normAutofit/>
          </a:bodyPr>
          <a:lstStyle/>
          <a:p>
            <a:r>
              <a:rPr lang="en-US" sz="2400" dirty="0" err="1" smtClean="0"/>
              <a:t>Oryza</a:t>
            </a:r>
            <a:r>
              <a:rPr lang="en-US" sz="2400" dirty="0" smtClean="0"/>
              <a:t> phylogeny still controversial</a:t>
            </a:r>
          </a:p>
          <a:p>
            <a:r>
              <a:rPr lang="en-US" sz="2400" dirty="0" smtClean="0"/>
              <a:t>How to represent </a:t>
            </a:r>
            <a:r>
              <a:rPr lang="en-US" sz="2400" dirty="0" err="1" smtClean="0"/>
              <a:t>polyploids</a:t>
            </a:r>
            <a:r>
              <a:rPr lang="en-US" sz="2400" dirty="0"/>
              <a:t>?</a:t>
            </a:r>
          </a:p>
          <a:p>
            <a:pPr lvl="1"/>
            <a:r>
              <a:rPr lang="en-US" sz="1600" dirty="0" smtClean="0"/>
              <a:t>O. </a:t>
            </a:r>
            <a:r>
              <a:rPr lang="en-US" sz="1600" dirty="0" err="1" smtClean="0"/>
              <a:t>minuta</a:t>
            </a:r>
            <a:r>
              <a:rPr lang="en-US" sz="1600" dirty="0" smtClean="0"/>
              <a:t>(BB), O. </a:t>
            </a:r>
            <a:r>
              <a:rPr lang="en-US" sz="1600" dirty="0" err="1" smtClean="0"/>
              <a:t>minuta</a:t>
            </a:r>
            <a:r>
              <a:rPr lang="en-US" sz="1600" dirty="0" smtClean="0"/>
              <a:t>(CC), or O. </a:t>
            </a:r>
            <a:r>
              <a:rPr lang="en-US" sz="1600" dirty="0" err="1" smtClean="0"/>
              <a:t>minuta</a:t>
            </a:r>
            <a:r>
              <a:rPr lang="en-US" sz="1600" dirty="0" smtClean="0"/>
              <a:t>(BBCC)</a:t>
            </a:r>
            <a:endParaRPr lang="en-US" sz="1600" dirty="0"/>
          </a:p>
          <a:p>
            <a:r>
              <a:rPr lang="en-US" sz="2400" dirty="0" err="1" smtClean="0"/>
              <a:t>Supertree</a:t>
            </a:r>
            <a:r>
              <a:rPr lang="en-US" sz="2400" dirty="0" smtClean="0"/>
              <a:t> analysis provided by Mike Sanderson</a:t>
            </a:r>
            <a:endParaRPr lang="en-US" sz="2400" dirty="0"/>
          </a:p>
        </p:txBody>
      </p:sp>
      <p:sp>
        <p:nvSpPr>
          <p:cNvPr id="5" name="Footer Placeholder 4"/>
          <p:cNvSpPr>
            <a:spLocks noGrp="1"/>
          </p:cNvSpPr>
          <p:nvPr>
            <p:ph type="ftr" sz="quarter" idx="11"/>
          </p:nvPr>
        </p:nvSpPr>
        <p:spPr/>
        <p:txBody>
          <a:bodyPr/>
          <a:lstStyle/>
          <a:p>
            <a:r>
              <a:rPr lang="en-US" smtClean="0"/>
              <a:t>ISRFG9 11/7/11</a:t>
            </a:r>
            <a:endParaRPr lang="en-US"/>
          </a:p>
        </p:txBody>
      </p:sp>
      <p:sp>
        <p:nvSpPr>
          <p:cNvPr id="6" name="Slide Number Placeholder 5"/>
          <p:cNvSpPr>
            <a:spLocks noGrp="1"/>
          </p:cNvSpPr>
          <p:nvPr>
            <p:ph type="sldNum" sz="quarter" idx="12"/>
          </p:nvPr>
        </p:nvSpPr>
        <p:spPr/>
        <p:txBody>
          <a:bodyPr/>
          <a:lstStyle/>
          <a:p>
            <a:fld id="{561819A6-DD36-8144-BA50-FAE4B4422FDB}" type="slidenum">
              <a:rPr lang="en-US" smtClean="0"/>
              <a:t>23</a:t>
            </a:fld>
            <a:endParaRPr lang="en-US"/>
          </a:p>
        </p:txBody>
      </p:sp>
      <p:sp>
        <p:nvSpPr>
          <p:cNvPr id="7" name="Rectangle 6"/>
          <p:cNvSpPr/>
          <p:nvPr/>
        </p:nvSpPr>
        <p:spPr>
          <a:xfrm>
            <a:off x="505632" y="1435669"/>
            <a:ext cx="3762842" cy="1938992"/>
          </a:xfrm>
          <a:prstGeom prst="rect">
            <a:avLst/>
          </a:prstGeom>
        </p:spPr>
        <p:txBody>
          <a:bodyPr wrap="square">
            <a:spAutoFit/>
          </a:bodyPr>
          <a:lstStyle/>
          <a:p>
            <a:r>
              <a:rPr lang="en-US" sz="2400" dirty="0">
                <a:latin typeface="Verdana" charset="0"/>
                <a:ea typeface="ＭＳ Ｐゴシック" charset="0"/>
                <a:cs typeface="ＭＳ Ｐゴシック" charset="0"/>
              </a:rPr>
              <a:t>Trees for all OGE 3S genomes, plus O. sativa, sorghum, Brachypodium, Arabidopsis</a:t>
            </a:r>
          </a:p>
        </p:txBody>
      </p:sp>
      <p:sp>
        <p:nvSpPr>
          <p:cNvPr id="8" name="Title 7"/>
          <p:cNvSpPr>
            <a:spLocks noGrp="1"/>
          </p:cNvSpPr>
          <p:nvPr>
            <p:ph type="title"/>
          </p:nvPr>
        </p:nvSpPr>
        <p:spPr>
          <a:xfrm>
            <a:off x="139707" y="274638"/>
            <a:ext cx="8229600" cy="795363"/>
          </a:xfrm>
        </p:spPr>
        <p:txBody>
          <a:bodyPr/>
          <a:lstStyle/>
          <a:p>
            <a:r>
              <a:rPr lang="en-US" dirty="0" err="1" smtClean="0"/>
              <a:t>Oryza</a:t>
            </a:r>
            <a:r>
              <a:rPr lang="en-US" dirty="0" smtClean="0"/>
              <a:t>-Centered Trees</a:t>
            </a:r>
            <a:endParaRPr lang="en-US" dirty="0"/>
          </a:p>
        </p:txBody>
      </p:sp>
      <p:sp>
        <p:nvSpPr>
          <p:cNvPr id="9" name="TextBox 8"/>
          <p:cNvSpPr txBox="1"/>
          <p:nvPr/>
        </p:nvSpPr>
        <p:spPr>
          <a:xfrm>
            <a:off x="358588" y="5585301"/>
            <a:ext cx="4752398" cy="646331"/>
          </a:xfrm>
          <a:prstGeom prst="rect">
            <a:avLst/>
          </a:prstGeom>
          <a:noFill/>
        </p:spPr>
        <p:txBody>
          <a:bodyPr wrap="none" rtlCol="0">
            <a:spAutoFit/>
          </a:bodyPr>
          <a:lstStyle/>
          <a:p>
            <a:r>
              <a:rPr lang="en-US" dirty="0" smtClean="0"/>
              <a:t>(1) </a:t>
            </a:r>
            <a:r>
              <a:rPr lang="en-US" dirty="0" err="1" smtClean="0"/>
              <a:t>Ge</a:t>
            </a:r>
            <a:r>
              <a:rPr lang="en-US" dirty="0" smtClean="0"/>
              <a:t> </a:t>
            </a:r>
            <a:r>
              <a:rPr lang="en-US" dirty="0"/>
              <a:t>et al. 1999, (2) </a:t>
            </a:r>
            <a:r>
              <a:rPr lang="en-US" dirty="0" err="1"/>
              <a:t>Zou</a:t>
            </a:r>
            <a:r>
              <a:rPr lang="en-US" dirty="0"/>
              <a:t> et al. 2008, </a:t>
            </a:r>
            <a:endParaRPr lang="en-US" dirty="0" smtClean="0"/>
          </a:p>
          <a:p>
            <a:r>
              <a:rPr lang="en-US" dirty="0" smtClean="0"/>
              <a:t>(</a:t>
            </a:r>
            <a:r>
              <a:rPr lang="en-US" dirty="0"/>
              <a:t>3) Tang et al. 2009, and (4) Cranston et al. 2010. </a:t>
            </a:r>
          </a:p>
        </p:txBody>
      </p:sp>
    </p:spTree>
    <p:extLst>
      <p:ext uri="{BB962C8B-B14F-4D97-AF65-F5344CB8AC3E}">
        <p14:creationId xmlns:p14="http://schemas.microsoft.com/office/powerpoint/2010/main" val="6430807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4570" y="2170580"/>
            <a:ext cx="6737932" cy="4135696"/>
          </a:xfrm>
          <a:prstGeom prst="rect">
            <a:avLst/>
          </a:prstGeom>
        </p:spPr>
      </p:pic>
      <p:sp>
        <p:nvSpPr>
          <p:cNvPr id="3" name="Rectangle 2"/>
          <p:cNvSpPr/>
          <p:nvPr/>
        </p:nvSpPr>
        <p:spPr>
          <a:xfrm>
            <a:off x="874564" y="362771"/>
            <a:ext cx="7703365" cy="584776"/>
          </a:xfrm>
          <a:prstGeom prst="rect">
            <a:avLst/>
          </a:prstGeom>
        </p:spPr>
        <p:txBody>
          <a:bodyPr wrap="square">
            <a:spAutoFit/>
          </a:bodyPr>
          <a:lstStyle/>
          <a:p>
            <a:r>
              <a:rPr lang="en-US" sz="3200" dirty="0" smtClean="0"/>
              <a:t>Counts </a:t>
            </a:r>
            <a:r>
              <a:rPr lang="en-US" sz="3200" dirty="0"/>
              <a:t>of </a:t>
            </a:r>
            <a:r>
              <a:rPr lang="en-US" sz="3200" dirty="0" smtClean="0"/>
              <a:t>Genes Incorporated into Trees</a:t>
            </a:r>
            <a:r>
              <a:rPr lang="en-US" sz="3200" dirty="0"/>
              <a:t>.</a:t>
            </a:r>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561819A6-DD36-8144-BA50-FAE4B4422FDB}" type="slidenum">
              <a:rPr lang="en-US" smtClean="0"/>
              <a:t>24</a:t>
            </a:fld>
            <a:endParaRPr lang="en-US"/>
          </a:p>
        </p:txBody>
      </p:sp>
      <p:sp>
        <p:nvSpPr>
          <p:cNvPr id="7" name="TextBox 6"/>
          <p:cNvSpPr txBox="1"/>
          <p:nvPr/>
        </p:nvSpPr>
        <p:spPr>
          <a:xfrm>
            <a:off x="1194570" y="992482"/>
            <a:ext cx="3634328" cy="923330"/>
          </a:xfrm>
          <a:prstGeom prst="rect">
            <a:avLst/>
          </a:prstGeom>
          <a:noFill/>
        </p:spPr>
        <p:txBody>
          <a:bodyPr wrap="none" rtlCol="0">
            <a:spAutoFit/>
          </a:bodyPr>
          <a:lstStyle/>
          <a:p>
            <a:pPr marL="285750" indent="-285750">
              <a:buFont typeface="Arial"/>
              <a:buChar char="•"/>
            </a:pPr>
            <a:r>
              <a:rPr lang="en-US" dirty="0" smtClean="0"/>
              <a:t>23,612 Trees in all</a:t>
            </a:r>
          </a:p>
          <a:p>
            <a:pPr marL="285750" indent="-285750">
              <a:buFont typeface="Arial"/>
              <a:buChar char="•"/>
            </a:pPr>
            <a:r>
              <a:rPr lang="en-US" dirty="0" smtClean="0"/>
              <a:t>2988 Containing any OGE 3S</a:t>
            </a:r>
          </a:p>
          <a:p>
            <a:pPr marL="285750" indent="-285750">
              <a:buFont typeface="Arial"/>
              <a:buChar char="•"/>
            </a:pPr>
            <a:r>
              <a:rPr lang="en-US" dirty="0" smtClean="0"/>
              <a:t>677 Containing all OGE 3S species</a:t>
            </a:r>
            <a:endParaRPr lang="en-US" dirty="0"/>
          </a:p>
        </p:txBody>
      </p:sp>
    </p:spTree>
    <p:extLst>
      <p:ext uri="{BB962C8B-B14F-4D97-AF65-F5344CB8AC3E}">
        <p14:creationId xmlns:p14="http://schemas.microsoft.com/office/powerpoint/2010/main" val="7558940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6914" y="551807"/>
            <a:ext cx="7414654" cy="2875238"/>
          </a:xfrm>
          <a:prstGeom prst="rect">
            <a:avLst/>
          </a:prstGeom>
          <a:noFill/>
          <a:ln>
            <a:noFill/>
          </a:ln>
        </p:spPr>
      </p:pic>
      <p:sp>
        <p:nvSpPr>
          <p:cNvPr id="3" name="Title 2"/>
          <p:cNvSpPr>
            <a:spLocks noGrp="1"/>
          </p:cNvSpPr>
          <p:nvPr>
            <p:ph type="title"/>
          </p:nvPr>
        </p:nvSpPr>
        <p:spPr>
          <a:xfrm>
            <a:off x="264387" y="446814"/>
            <a:ext cx="3648584" cy="576062"/>
          </a:xfrm>
        </p:spPr>
        <p:txBody>
          <a:bodyPr>
            <a:normAutofit fontScale="90000"/>
          </a:bodyPr>
          <a:lstStyle/>
          <a:p>
            <a:pPr algn="l"/>
            <a:r>
              <a:rPr lang="en-US" dirty="0" smtClean="0"/>
              <a:t>Example Trees</a:t>
            </a:r>
            <a:endParaRPr lang="en-US"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561819A6-DD36-8144-BA50-FAE4B4422FDB}" type="slidenum">
              <a:rPr lang="en-US" smtClean="0"/>
              <a:t>25</a:t>
            </a:fld>
            <a:endParaRPr lang="en-US"/>
          </a:p>
        </p:txBody>
      </p:sp>
      <p:pic>
        <p:nvPicPr>
          <p:cNvPr id="6" name="Picture 5"/>
          <p:cNvPicPr>
            <a:picLocks noChangeAspect="1"/>
          </p:cNvPicPr>
          <p:nvPr/>
        </p:nvPicPr>
        <p:blipFill>
          <a:blip r:embed="rId4"/>
          <a:stretch>
            <a:fillRect/>
          </a:stretch>
        </p:blipFill>
        <p:spPr>
          <a:xfrm>
            <a:off x="1075749" y="3472723"/>
            <a:ext cx="7120416" cy="2919371"/>
          </a:xfrm>
          <a:prstGeom prst="rect">
            <a:avLst/>
          </a:prstGeom>
        </p:spPr>
      </p:pic>
    </p:spTree>
    <p:extLst>
      <p:ext uri="{BB962C8B-B14F-4D97-AF65-F5344CB8AC3E}">
        <p14:creationId xmlns:p14="http://schemas.microsoft.com/office/powerpoint/2010/main" val="10571469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6706112"/>
              </p:ext>
            </p:extLst>
          </p:nvPr>
        </p:nvGraphicFramePr>
        <p:xfrm>
          <a:off x="1399552" y="986675"/>
          <a:ext cx="5874959" cy="5289313"/>
        </p:xfrm>
        <a:graphic>
          <a:graphicData uri="http://schemas.openxmlformats.org/drawingml/2006/table">
            <a:tbl>
              <a:tblPr/>
              <a:tblGrid>
                <a:gridCol w="789342"/>
                <a:gridCol w="552540"/>
                <a:gridCol w="349566"/>
                <a:gridCol w="349566"/>
                <a:gridCol w="349566"/>
                <a:gridCol w="349566"/>
                <a:gridCol w="349566"/>
                <a:gridCol w="349566"/>
                <a:gridCol w="349566"/>
                <a:gridCol w="417223"/>
                <a:gridCol w="417223"/>
                <a:gridCol w="417223"/>
                <a:gridCol w="417223"/>
                <a:gridCol w="417223"/>
              </a:tblGrid>
              <a:tr h="170623">
                <a:tc gridSpan="2">
                  <a:txBody>
                    <a:bodyPr/>
                    <a:lstStyle/>
                    <a:p>
                      <a:pPr algn="l" fontAlgn="b"/>
                      <a:r>
                        <a:rPr lang="en-US" sz="900" b="0" i="0" u="none" strike="noStrike">
                          <a:solidFill>
                            <a:srgbClr val="000000"/>
                          </a:solidFill>
                          <a:effectLst/>
                          <a:latin typeface="Calibri"/>
                        </a:rPr>
                        <a:t>HOMOLOGY COUNTS</a:t>
                      </a:r>
                    </a:p>
                  </a:txBody>
                  <a:tcPr marL="9480" marR="9480" marT="9480" marB="0" anchor="b">
                    <a:lnL>
                      <a:noFill/>
                    </a:lnL>
                    <a:lnR>
                      <a:noFill/>
                    </a:lnR>
                    <a:lnT>
                      <a:noFill/>
                    </a:lnT>
                    <a:lnB>
                      <a:noFill/>
                    </a:lnB>
                  </a:tcPr>
                </a:tc>
                <a:tc hMerge="1">
                  <a:txBody>
                    <a:bodyPr/>
                    <a:lstStyle/>
                    <a:p>
                      <a:endParaRPr lang="en-US"/>
                    </a:p>
                  </a:txBody>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r>
              <a:tr h="170623">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Oba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Obr</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Ogl</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Omi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Oni</a:t>
                      </a:r>
                    </a:p>
                  </a:txBody>
                  <a:tcPr marL="9480" marR="9480" marT="9480" marB="0" anchor="b">
                    <a:lnL>
                      <a:noFill/>
                    </a:lnL>
                    <a:lnR>
                      <a:noFill/>
                    </a:lnR>
                    <a:lnT>
                      <a:noFill/>
                    </a:lnT>
                    <a:lnB>
                      <a:noFill/>
                    </a:lnB>
                  </a:tcPr>
                </a:tc>
                <a:tc>
                  <a:txBody>
                    <a:bodyPr/>
                    <a:lstStyle/>
                    <a:p>
                      <a:pPr algn="ctr" fontAlgn="b"/>
                      <a:r>
                        <a:rPr lang="nl-NL" sz="900" b="0" i="0" u="none" strike="noStrike">
                          <a:solidFill>
                            <a:srgbClr val="000000"/>
                          </a:solidFill>
                          <a:effectLst/>
                          <a:latin typeface="Calibri"/>
                        </a:rPr>
                        <a:t>Oof</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Opu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Oru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ath</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bdi</a:t>
                      </a:r>
                    </a:p>
                  </a:txBody>
                  <a:tcPr marL="9480" marR="9480" marT="9480" marB="0" anchor="b">
                    <a:lnL>
                      <a:noFill/>
                    </a:lnL>
                    <a:lnR>
                      <a:noFill/>
                    </a:lnR>
                    <a:lnT>
                      <a:noFill/>
                    </a:lnT>
                    <a:lnB>
                      <a:noFill/>
                    </a:lnB>
                  </a:tcPr>
                </a:tc>
                <a:tc>
                  <a:txBody>
                    <a:bodyPr/>
                    <a:lstStyle/>
                    <a:p>
                      <a:pPr algn="ctr" fontAlgn="b"/>
                      <a:r>
                        <a:rPr lang="fi-FI" sz="900" b="0" i="0" u="none" strike="noStrike">
                          <a:solidFill>
                            <a:srgbClr val="000000"/>
                          </a:solidFill>
                          <a:effectLst/>
                          <a:latin typeface="Calibri"/>
                        </a:rPr>
                        <a:t>oin</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osa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sbi</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Oba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565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1458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1459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1604</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Obr</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1250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429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1337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1116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1484</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Ogl</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432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1555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1414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1405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2015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Omi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2762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3171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2377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3021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3365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3380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3120</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Oni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1209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572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1399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1394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1543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1835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1605</a:t>
                      </a:r>
                    </a:p>
                  </a:txBody>
                  <a:tcPr marL="9480" marR="9480" marT="9480" marB="0" anchor="b">
                    <a:lnL>
                      <a:noFill/>
                    </a:lnL>
                    <a:lnR>
                      <a:noFill/>
                    </a:lnR>
                    <a:lnT>
                      <a:noFill/>
                    </a:lnT>
                    <a:lnB>
                      <a:noFill/>
                    </a:lnB>
                  </a:tcPr>
                </a:tc>
              </a:tr>
              <a:tr h="170623">
                <a:tc>
                  <a:txBody>
                    <a:bodyPr/>
                    <a:lstStyle/>
                    <a:p>
                      <a:pPr algn="ctr" fontAlgn="b"/>
                      <a:r>
                        <a:rPr lang="nl-NL" sz="900" b="0" i="0" u="none" strike="noStrike">
                          <a:solidFill>
                            <a:srgbClr val="000000"/>
                          </a:solidFill>
                          <a:effectLst/>
                          <a:latin typeface="Calibri"/>
                        </a:rPr>
                        <a:t>Oof</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1875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670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1682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Opu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1235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1773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614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1594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1771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1777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1649</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Oru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1152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1287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570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1421</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1472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1503</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ath</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2056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2096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2094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2007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2007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15822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16034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16119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15930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16367</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bdi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1751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1933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20714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21921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22811</a:t>
                      </a:r>
                    </a:p>
                  </a:txBody>
                  <a:tcPr marL="9480" marR="9480" marT="9480" marB="0" anchor="b">
                    <a:lnL>
                      <a:noFill/>
                    </a:lnL>
                    <a:lnR>
                      <a:noFill/>
                    </a:lnR>
                    <a:lnT>
                      <a:noFill/>
                    </a:lnT>
                    <a:lnB>
                      <a:noFill/>
                    </a:lnB>
                  </a:tcPr>
                </a:tc>
              </a:tr>
              <a:tr h="170623">
                <a:tc>
                  <a:txBody>
                    <a:bodyPr/>
                    <a:lstStyle/>
                    <a:p>
                      <a:pPr algn="ctr" fontAlgn="b"/>
                      <a:r>
                        <a:rPr lang="fi-FI" sz="900" b="0" i="0" u="none" strike="noStrike">
                          <a:solidFill>
                            <a:srgbClr val="000000"/>
                          </a:solidFill>
                          <a:effectLst/>
                          <a:latin typeface="Calibri"/>
                        </a:rPr>
                        <a:t>oin</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2639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2581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2597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2520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2293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25478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25159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29157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32599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27872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osa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2557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24363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32565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42115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28539</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sbi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2257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2317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2403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24205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24873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26734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27608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26023</a:t>
                      </a:r>
                    </a:p>
                  </a:txBody>
                  <a:tcPr marL="9480" marR="9480" marT="9480" marB="0" anchor="b">
                    <a:lnL>
                      <a:noFill/>
                    </a:lnL>
                    <a:lnR>
                      <a:noFill/>
                    </a:lnR>
                    <a:lnT>
                      <a:noFill/>
                    </a:lnT>
                    <a:lnB>
                      <a:noFill/>
                    </a:lnB>
                  </a:tcPr>
                </a:tc>
              </a:tr>
              <a:tr h="170623">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r>
              <a:tr h="170623">
                <a:tc gridSpan="2">
                  <a:txBody>
                    <a:bodyPr/>
                    <a:lstStyle/>
                    <a:p>
                      <a:pPr algn="l" fontAlgn="b"/>
                      <a:r>
                        <a:rPr lang="en-US" sz="900" b="0" i="0" u="none" strike="noStrike">
                          <a:solidFill>
                            <a:srgbClr val="000000"/>
                          </a:solidFill>
                          <a:effectLst/>
                          <a:latin typeface="Calibri"/>
                        </a:rPr>
                        <a:t>ORTHOLOGY COUNTS</a:t>
                      </a:r>
                    </a:p>
                  </a:txBody>
                  <a:tcPr marL="9480" marR="9480" marT="9480" marB="0" anchor="b">
                    <a:lnL>
                      <a:noFill/>
                    </a:lnL>
                    <a:lnR>
                      <a:noFill/>
                    </a:lnR>
                    <a:lnT>
                      <a:noFill/>
                    </a:lnT>
                    <a:lnB>
                      <a:noFill/>
                    </a:lnB>
                  </a:tcPr>
                </a:tc>
                <a:tc hMerge="1">
                  <a:txBody>
                    <a:bodyPr/>
                    <a:lstStyle/>
                    <a:p>
                      <a:endParaRPr lang="en-US"/>
                    </a:p>
                  </a:txBody>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r>
              <a:tr h="170623">
                <a:tc>
                  <a:txBody>
                    <a:bodyPr/>
                    <a:lstStyle/>
                    <a:p>
                      <a:pPr algn="ctr" fontAlgn="b"/>
                      <a:endParaRPr lang="en-US" sz="900" b="0" i="0" u="none" strike="noStrike">
                        <a:solidFill>
                          <a:srgbClr val="000000"/>
                        </a:solidFill>
                        <a:effectLst/>
                        <a:latin typeface="Calibri"/>
                      </a:endParaRP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Oba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Obr</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Ogl</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Omi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Oni</a:t>
                      </a:r>
                    </a:p>
                  </a:txBody>
                  <a:tcPr marL="9480" marR="9480" marT="9480" marB="0" anchor="b">
                    <a:lnL>
                      <a:noFill/>
                    </a:lnL>
                    <a:lnR>
                      <a:noFill/>
                    </a:lnR>
                    <a:lnT>
                      <a:noFill/>
                    </a:lnT>
                    <a:lnB>
                      <a:noFill/>
                    </a:lnB>
                  </a:tcPr>
                </a:tc>
                <a:tc>
                  <a:txBody>
                    <a:bodyPr/>
                    <a:lstStyle/>
                    <a:p>
                      <a:pPr algn="ctr" fontAlgn="b"/>
                      <a:r>
                        <a:rPr lang="nl-NL" sz="900" b="0" i="0" u="none" strike="noStrike">
                          <a:solidFill>
                            <a:srgbClr val="000000"/>
                          </a:solidFill>
                          <a:effectLst/>
                          <a:latin typeface="Calibri"/>
                        </a:rPr>
                        <a:t>Oof</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Opu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Oru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ath</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bdi</a:t>
                      </a:r>
                    </a:p>
                  </a:txBody>
                  <a:tcPr marL="9480" marR="9480" marT="9480" marB="0" anchor="b">
                    <a:lnL>
                      <a:noFill/>
                    </a:lnL>
                    <a:lnR>
                      <a:noFill/>
                    </a:lnR>
                    <a:lnT>
                      <a:noFill/>
                    </a:lnT>
                    <a:lnB>
                      <a:noFill/>
                    </a:lnB>
                  </a:tcPr>
                </a:tc>
                <a:tc>
                  <a:txBody>
                    <a:bodyPr/>
                    <a:lstStyle/>
                    <a:p>
                      <a:pPr algn="ctr" fontAlgn="b"/>
                      <a:r>
                        <a:rPr lang="fi-FI" sz="900" b="0" i="0" u="none" strike="noStrike">
                          <a:solidFill>
                            <a:srgbClr val="000000"/>
                          </a:solidFill>
                          <a:effectLst/>
                          <a:latin typeface="Calibri"/>
                        </a:rPr>
                        <a:t>oin</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osa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sbi</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Oba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1458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1459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1604</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Obr</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1250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1337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1116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1484</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Ogl</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1555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1414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1405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2015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Omi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2762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2377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3021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3365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3380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3120</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Oni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1209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1399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1394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1543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1835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1605</a:t>
                      </a:r>
                    </a:p>
                  </a:txBody>
                  <a:tcPr marL="9480" marR="9480" marT="9480" marB="0" anchor="b">
                    <a:lnL>
                      <a:noFill/>
                    </a:lnL>
                    <a:lnR>
                      <a:noFill/>
                    </a:lnR>
                    <a:lnT>
                      <a:noFill/>
                    </a:lnT>
                    <a:lnB>
                      <a:noFill/>
                    </a:lnB>
                  </a:tcPr>
                </a:tc>
              </a:tr>
              <a:tr h="170623">
                <a:tc>
                  <a:txBody>
                    <a:bodyPr/>
                    <a:lstStyle/>
                    <a:p>
                      <a:pPr algn="ctr" fontAlgn="b"/>
                      <a:r>
                        <a:rPr lang="nl-NL" sz="900" b="0" i="0" u="none" strike="noStrike">
                          <a:solidFill>
                            <a:srgbClr val="000000"/>
                          </a:solidFill>
                          <a:effectLst/>
                          <a:latin typeface="Calibri"/>
                        </a:rPr>
                        <a:t>Oof</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1495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1875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1245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1808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1813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1682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Opu</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1468</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1235</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1477</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1773</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1426</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1490</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1274</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1519</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1594</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1771</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1777</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1649</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Oru</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1468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1152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1287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1300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1472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1670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1503</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ath</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2056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2096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2094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2007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2007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1831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16034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16119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15930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16367</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bdi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1842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1751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2074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1821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1933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1900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1648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20714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21921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22811</a:t>
                      </a:r>
                    </a:p>
                  </a:txBody>
                  <a:tcPr marL="9480" marR="9480" marT="9480" marB="0" anchor="b">
                    <a:lnL>
                      <a:noFill/>
                    </a:lnL>
                    <a:lnR>
                      <a:noFill/>
                    </a:lnR>
                    <a:lnT>
                      <a:noFill/>
                    </a:lnT>
                    <a:lnB>
                      <a:noFill/>
                    </a:lnB>
                  </a:tcPr>
                </a:tc>
              </a:tr>
              <a:tr h="170623">
                <a:tc>
                  <a:txBody>
                    <a:bodyPr/>
                    <a:lstStyle/>
                    <a:p>
                      <a:pPr algn="ctr" fontAlgn="b"/>
                      <a:r>
                        <a:rPr lang="fi-FI" sz="900" b="0" i="0" u="none" strike="noStrike">
                          <a:solidFill>
                            <a:srgbClr val="000000"/>
                          </a:solidFill>
                          <a:effectLst/>
                          <a:latin typeface="Calibri"/>
                        </a:rPr>
                        <a:t>oin</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2572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2639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2853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2581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2597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2520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2293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25478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25159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32599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27872</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osa</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2425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2736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2557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2229</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24363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24851</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32565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0</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28539</a:t>
                      </a:r>
                    </a:p>
                  </a:txBody>
                  <a:tcPr marL="9480" marR="9480" marT="9480" marB="0" anchor="b">
                    <a:lnL>
                      <a:noFill/>
                    </a:lnL>
                    <a:lnR>
                      <a:noFill/>
                    </a:lnR>
                    <a:lnT>
                      <a:noFill/>
                    </a:lnT>
                    <a:lnB>
                      <a:noFill/>
                    </a:lnB>
                  </a:tcPr>
                </a:tc>
              </a:tr>
              <a:tr h="170623">
                <a:tc>
                  <a:txBody>
                    <a:bodyPr/>
                    <a:lstStyle/>
                    <a:p>
                      <a:pPr algn="ctr" fontAlgn="b"/>
                      <a:r>
                        <a:rPr lang="en-US" sz="900" b="0" i="0" u="none" strike="noStrike">
                          <a:solidFill>
                            <a:srgbClr val="000000"/>
                          </a:solidFill>
                          <a:effectLst/>
                          <a:latin typeface="Calibri"/>
                        </a:rPr>
                        <a:t>sbi</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2257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2122</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2726</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2317</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2448</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2403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2065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24205</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24873</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26734</a:t>
                      </a:r>
                    </a:p>
                  </a:txBody>
                  <a:tcPr marL="9480" marR="9480" marT="9480" marB="0" anchor="b">
                    <a:lnL>
                      <a:noFill/>
                    </a:lnL>
                    <a:lnR>
                      <a:noFill/>
                    </a:lnR>
                    <a:lnT>
                      <a:noFill/>
                    </a:lnT>
                    <a:lnB>
                      <a:noFill/>
                    </a:lnB>
                  </a:tcPr>
                </a:tc>
                <a:tc>
                  <a:txBody>
                    <a:bodyPr/>
                    <a:lstStyle/>
                    <a:p>
                      <a:pPr algn="ctr" fontAlgn="b"/>
                      <a:r>
                        <a:rPr lang="en-US" sz="900" b="0" i="0" u="none" strike="noStrike">
                          <a:solidFill>
                            <a:srgbClr val="000000"/>
                          </a:solidFill>
                          <a:effectLst/>
                          <a:latin typeface="Calibri"/>
                        </a:rPr>
                        <a:t>27608</a:t>
                      </a:r>
                    </a:p>
                  </a:txBody>
                  <a:tcPr marL="9480" marR="9480" marT="9480" marB="0" anchor="b">
                    <a:lnL>
                      <a:noFill/>
                    </a:lnL>
                    <a:lnR>
                      <a:noFill/>
                    </a:lnR>
                    <a:lnT>
                      <a:noFill/>
                    </a:lnT>
                    <a:lnB>
                      <a:noFill/>
                    </a:lnB>
                  </a:tcPr>
                </a:tc>
                <a:tc>
                  <a:txBody>
                    <a:bodyPr/>
                    <a:lstStyle/>
                    <a:p>
                      <a:pPr algn="ctr" fontAlgn="b"/>
                      <a:r>
                        <a:rPr lang="en-US" sz="900" b="0" i="0" u="none" strike="noStrike" dirty="0">
                          <a:solidFill>
                            <a:srgbClr val="000000"/>
                          </a:solidFill>
                          <a:effectLst/>
                          <a:latin typeface="Calibri"/>
                        </a:rPr>
                        <a:t>0</a:t>
                      </a:r>
                    </a:p>
                  </a:txBody>
                  <a:tcPr marL="9480" marR="9480" marT="9480" marB="0" anchor="b">
                    <a:lnL>
                      <a:noFill/>
                    </a:lnL>
                    <a:lnR>
                      <a:noFill/>
                    </a:lnR>
                    <a:lnT>
                      <a:noFill/>
                    </a:lnT>
                    <a:lnB>
                      <a:noFill/>
                    </a:lnB>
                  </a:tcPr>
                </a:tc>
              </a:tr>
            </a:tbl>
          </a:graphicData>
        </a:graphic>
      </p:graphicFrame>
      <p:sp>
        <p:nvSpPr>
          <p:cNvPr id="3" name="Title 2"/>
          <p:cNvSpPr>
            <a:spLocks noGrp="1"/>
          </p:cNvSpPr>
          <p:nvPr>
            <p:ph type="title"/>
          </p:nvPr>
        </p:nvSpPr>
        <p:spPr>
          <a:xfrm>
            <a:off x="457200" y="154633"/>
            <a:ext cx="8229600" cy="887491"/>
          </a:xfrm>
        </p:spPr>
        <p:txBody>
          <a:bodyPr/>
          <a:lstStyle/>
          <a:p>
            <a:r>
              <a:rPr lang="en-US" dirty="0" smtClean="0"/>
              <a:t>Ortholog/homolog Results</a:t>
            </a:r>
            <a:endParaRPr lang="en-US" dirty="0"/>
          </a:p>
        </p:txBody>
      </p:sp>
      <p:sp>
        <p:nvSpPr>
          <p:cNvPr id="4" name="Footer Placeholder 3"/>
          <p:cNvSpPr>
            <a:spLocks noGrp="1"/>
          </p:cNvSpPr>
          <p:nvPr>
            <p:ph type="ftr" sz="quarter" idx="11"/>
          </p:nvPr>
        </p:nvSpPr>
        <p:spPr/>
        <p:txBody>
          <a:bodyPr/>
          <a:lstStyle/>
          <a:p>
            <a:r>
              <a:rPr lang="en-US" dirty="0" smtClean="0"/>
              <a:t>ISRFG9 11/7/11</a:t>
            </a:r>
            <a:endParaRPr lang="en-US" dirty="0"/>
          </a:p>
        </p:txBody>
      </p:sp>
      <p:sp>
        <p:nvSpPr>
          <p:cNvPr id="5" name="Slide Number Placeholder 4"/>
          <p:cNvSpPr>
            <a:spLocks noGrp="1"/>
          </p:cNvSpPr>
          <p:nvPr>
            <p:ph type="sldNum" sz="quarter" idx="12"/>
          </p:nvPr>
        </p:nvSpPr>
        <p:spPr/>
        <p:txBody>
          <a:bodyPr/>
          <a:lstStyle/>
          <a:p>
            <a:fld id="{561819A6-DD36-8144-BA50-FAE4B4422FDB}" type="slidenum">
              <a:rPr lang="en-US" smtClean="0"/>
              <a:t>26</a:t>
            </a:fld>
            <a:endParaRPr lang="en-US"/>
          </a:p>
        </p:txBody>
      </p:sp>
    </p:spTree>
    <p:extLst>
      <p:ext uri="{BB962C8B-B14F-4D97-AF65-F5344CB8AC3E}">
        <p14:creationId xmlns:p14="http://schemas.microsoft.com/office/powerpoint/2010/main" val="30500154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542368" y="981947"/>
            <a:ext cx="5486400" cy="5360670"/>
          </a:xfrm>
          <a:prstGeom prst="rect">
            <a:avLst/>
          </a:prstGeom>
          <a:noFill/>
          <a:ln>
            <a:noFill/>
          </a:ln>
        </p:spPr>
      </p:pic>
      <p:sp>
        <p:nvSpPr>
          <p:cNvPr id="3" name="Title 2"/>
          <p:cNvSpPr>
            <a:spLocks noGrp="1"/>
          </p:cNvSpPr>
          <p:nvPr>
            <p:ph type="title"/>
          </p:nvPr>
        </p:nvSpPr>
        <p:spPr>
          <a:xfrm>
            <a:off x="322731" y="467228"/>
            <a:ext cx="8229600" cy="324445"/>
          </a:xfrm>
        </p:spPr>
        <p:txBody>
          <a:bodyPr>
            <a:normAutofit fontScale="90000"/>
          </a:bodyPr>
          <a:lstStyle/>
          <a:p>
            <a:r>
              <a:rPr lang="en-US" dirty="0" smtClean="0"/>
              <a:t>Protein Length Correlation</a:t>
            </a:r>
            <a:endParaRPr lang="en-US" dirty="0"/>
          </a:p>
        </p:txBody>
      </p:sp>
      <p:sp>
        <p:nvSpPr>
          <p:cNvPr id="4" name="TextBox 3"/>
          <p:cNvSpPr txBox="1"/>
          <p:nvPr/>
        </p:nvSpPr>
        <p:spPr>
          <a:xfrm>
            <a:off x="6028768" y="1180765"/>
            <a:ext cx="3280141" cy="1323439"/>
          </a:xfrm>
          <a:prstGeom prst="rect">
            <a:avLst/>
          </a:prstGeom>
          <a:noFill/>
        </p:spPr>
        <p:txBody>
          <a:bodyPr wrap="square" rtlCol="0">
            <a:spAutoFit/>
          </a:bodyPr>
          <a:lstStyle/>
          <a:p>
            <a:pPr marL="285750" indent="-285750">
              <a:buFont typeface="Arial"/>
              <a:buChar char="•"/>
            </a:pPr>
            <a:r>
              <a:rPr lang="en-US" sz="2000" dirty="0" smtClean="0"/>
              <a:t>Pairwise comparison of </a:t>
            </a:r>
            <a:r>
              <a:rPr lang="en-US" sz="2000" dirty="0" err="1" smtClean="0"/>
              <a:t>Fgenesh</a:t>
            </a:r>
            <a:r>
              <a:rPr lang="en-US" sz="2000" dirty="0" smtClean="0"/>
              <a:t> length to top-hit MSU6 length</a:t>
            </a:r>
          </a:p>
          <a:p>
            <a:pPr marL="285750" indent="-285750">
              <a:buFont typeface="Arial"/>
              <a:buChar char="•"/>
            </a:pPr>
            <a:r>
              <a:rPr lang="en-US" sz="2000" dirty="0" smtClean="0"/>
              <a:t>Total ratio = 0.94</a:t>
            </a:r>
            <a:endParaRPr lang="en-US" sz="2000" dirty="0"/>
          </a:p>
        </p:txBody>
      </p:sp>
      <p:sp>
        <p:nvSpPr>
          <p:cNvPr id="6" name="Slide Number Placeholder 5"/>
          <p:cNvSpPr>
            <a:spLocks noGrp="1"/>
          </p:cNvSpPr>
          <p:nvPr>
            <p:ph type="sldNum" sz="quarter" idx="12"/>
          </p:nvPr>
        </p:nvSpPr>
        <p:spPr/>
        <p:txBody>
          <a:bodyPr/>
          <a:lstStyle/>
          <a:p>
            <a:fld id="{561819A6-DD36-8144-BA50-FAE4B4422FDB}" type="slidenum">
              <a:rPr lang="en-US" smtClean="0"/>
              <a:t>27</a:t>
            </a:fld>
            <a:endParaRPr lang="en-US"/>
          </a:p>
        </p:txBody>
      </p:sp>
      <p:sp>
        <p:nvSpPr>
          <p:cNvPr id="7" name="Footer Placeholder 3"/>
          <p:cNvSpPr>
            <a:spLocks noGrp="1"/>
          </p:cNvSpPr>
          <p:nvPr>
            <p:ph type="ftr" sz="quarter" idx="11"/>
          </p:nvPr>
        </p:nvSpPr>
        <p:spPr>
          <a:xfrm>
            <a:off x="3124200" y="6356350"/>
            <a:ext cx="2895600" cy="365125"/>
          </a:xfrm>
        </p:spPr>
        <p:txBody>
          <a:bodyPr/>
          <a:lstStyle/>
          <a:p>
            <a:r>
              <a:rPr lang="en-US" dirty="0" smtClean="0"/>
              <a:t>ISRFG9 11/7/11</a:t>
            </a:r>
            <a:endParaRPr lang="en-US" dirty="0"/>
          </a:p>
        </p:txBody>
      </p:sp>
    </p:spTree>
    <p:extLst>
      <p:ext uri="{BB962C8B-B14F-4D97-AF65-F5344CB8AC3E}">
        <p14:creationId xmlns:p14="http://schemas.microsoft.com/office/powerpoint/2010/main" val="28072527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3252" y="1096298"/>
            <a:ext cx="6163409" cy="5260052"/>
          </a:xfrm>
          <a:prstGeom prst="rect">
            <a:avLst/>
          </a:prstGeom>
          <a:noFill/>
          <a:ln>
            <a:noFill/>
          </a:ln>
        </p:spPr>
      </p:pic>
      <p:sp>
        <p:nvSpPr>
          <p:cNvPr id="3" name="Title 2"/>
          <p:cNvSpPr>
            <a:spLocks noGrp="1"/>
          </p:cNvSpPr>
          <p:nvPr>
            <p:ph type="title"/>
          </p:nvPr>
        </p:nvSpPr>
        <p:spPr>
          <a:xfrm>
            <a:off x="457200" y="345687"/>
            <a:ext cx="8229600" cy="585942"/>
          </a:xfrm>
        </p:spPr>
        <p:txBody>
          <a:bodyPr>
            <a:normAutofit fontScale="90000"/>
          </a:bodyPr>
          <a:lstStyle/>
          <a:p>
            <a:r>
              <a:rPr lang="en-US" dirty="0" smtClean="0"/>
              <a:t>Gene-based Synteny</a:t>
            </a:r>
            <a:endParaRPr lang="en-US" dirty="0"/>
          </a:p>
        </p:txBody>
      </p:sp>
      <p:sp>
        <p:nvSpPr>
          <p:cNvPr id="5" name="Slide Number Placeholder 4"/>
          <p:cNvSpPr>
            <a:spLocks noGrp="1"/>
          </p:cNvSpPr>
          <p:nvPr>
            <p:ph type="sldNum" sz="quarter" idx="12"/>
          </p:nvPr>
        </p:nvSpPr>
        <p:spPr/>
        <p:txBody>
          <a:bodyPr/>
          <a:lstStyle/>
          <a:p>
            <a:fld id="{561819A6-DD36-8144-BA50-FAE4B4422FDB}" type="slidenum">
              <a:rPr lang="en-US" smtClean="0"/>
              <a:t>28</a:t>
            </a:fld>
            <a:endParaRPr lang="en-US"/>
          </a:p>
        </p:txBody>
      </p:sp>
      <p:sp>
        <p:nvSpPr>
          <p:cNvPr id="6" name="Footer Placeholder 3"/>
          <p:cNvSpPr>
            <a:spLocks noGrp="1"/>
          </p:cNvSpPr>
          <p:nvPr>
            <p:ph type="ftr" sz="quarter" idx="11"/>
          </p:nvPr>
        </p:nvSpPr>
        <p:spPr>
          <a:xfrm>
            <a:off x="3124200" y="6356350"/>
            <a:ext cx="2895600" cy="365125"/>
          </a:xfrm>
        </p:spPr>
        <p:txBody>
          <a:bodyPr/>
          <a:lstStyle/>
          <a:p>
            <a:r>
              <a:rPr lang="en-US" dirty="0" smtClean="0"/>
              <a:t>ISRFG9 11/7/11</a:t>
            </a:r>
            <a:endParaRPr lang="en-US" dirty="0"/>
          </a:p>
        </p:txBody>
      </p:sp>
    </p:spTree>
    <p:extLst>
      <p:ext uri="{BB962C8B-B14F-4D97-AF65-F5344CB8AC3E}">
        <p14:creationId xmlns:p14="http://schemas.microsoft.com/office/powerpoint/2010/main" val="20953124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3983"/>
            <a:ext cx="8229600" cy="625378"/>
          </a:xfrm>
        </p:spPr>
        <p:txBody>
          <a:bodyPr>
            <a:normAutofit fontScale="90000"/>
          </a:bodyPr>
          <a:lstStyle/>
          <a:p>
            <a:r>
              <a:rPr lang="en-US" dirty="0" smtClean="0"/>
              <a:t>Chromosomal Distributions</a:t>
            </a:r>
            <a:endParaRPr lang="en-US" dirty="0"/>
          </a:p>
        </p:txBody>
      </p:sp>
      <p:grpSp>
        <p:nvGrpSpPr>
          <p:cNvPr id="8" name="Group 7"/>
          <p:cNvGrpSpPr/>
          <p:nvPr/>
        </p:nvGrpSpPr>
        <p:grpSpPr>
          <a:xfrm>
            <a:off x="1357267" y="1017030"/>
            <a:ext cx="6819900" cy="4253725"/>
            <a:chOff x="1227800" y="1566050"/>
            <a:chExt cx="6819900" cy="425372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800" y="1819275"/>
              <a:ext cx="6819900" cy="4000500"/>
            </a:xfrm>
            <a:prstGeom prst="rect">
              <a:avLst/>
            </a:prstGeom>
            <a:noFill/>
            <a:ln>
              <a:noFill/>
            </a:ln>
          </p:spPr>
        </p:pic>
        <p:sp>
          <p:nvSpPr>
            <p:cNvPr id="4" name="TextBox 3"/>
            <p:cNvSpPr txBox="1"/>
            <p:nvPr/>
          </p:nvSpPr>
          <p:spPr>
            <a:xfrm>
              <a:off x="1578199" y="1566050"/>
              <a:ext cx="1322898" cy="338554"/>
            </a:xfrm>
            <a:prstGeom prst="rect">
              <a:avLst/>
            </a:prstGeom>
            <a:noFill/>
          </p:spPr>
          <p:txBody>
            <a:bodyPr wrap="none" rtlCol="0">
              <a:spAutoFit/>
            </a:bodyPr>
            <a:lstStyle/>
            <a:p>
              <a:r>
                <a:rPr lang="en-US" sz="1600" dirty="0" smtClean="0"/>
                <a:t>O. </a:t>
              </a:r>
              <a:r>
                <a:rPr lang="en-US" sz="1600" dirty="0" err="1" smtClean="0"/>
                <a:t>glaberrima</a:t>
              </a:r>
              <a:endParaRPr lang="en-US" sz="1600" dirty="0"/>
            </a:p>
          </p:txBody>
        </p:sp>
        <p:sp>
          <p:nvSpPr>
            <p:cNvPr id="5" name="TextBox 4"/>
            <p:cNvSpPr txBox="1"/>
            <p:nvPr/>
          </p:nvSpPr>
          <p:spPr>
            <a:xfrm>
              <a:off x="5005850" y="1566050"/>
              <a:ext cx="967032" cy="338554"/>
            </a:xfrm>
            <a:prstGeom prst="rect">
              <a:avLst/>
            </a:prstGeom>
            <a:noFill/>
          </p:spPr>
          <p:txBody>
            <a:bodyPr wrap="none" rtlCol="0">
              <a:spAutoFit/>
            </a:bodyPr>
            <a:lstStyle/>
            <a:p>
              <a:r>
                <a:rPr lang="en-US" sz="1600" dirty="0" smtClean="0"/>
                <a:t>O. </a:t>
              </a:r>
              <a:r>
                <a:rPr lang="en-US" sz="1600" dirty="0" err="1" smtClean="0"/>
                <a:t>barthii</a:t>
              </a:r>
              <a:endParaRPr lang="en-US" sz="1600" dirty="0"/>
            </a:p>
          </p:txBody>
        </p:sp>
        <p:sp>
          <p:nvSpPr>
            <p:cNvPr id="6" name="TextBox 5"/>
            <p:cNvSpPr txBox="1"/>
            <p:nvPr/>
          </p:nvSpPr>
          <p:spPr>
            <a:xfrm>
              <a:off x="1597690" y="3550749"/>
              <a:ext cx="934370" cy="338554"/>
            </a:xfrm>
            <a:prstGeom prst="rect">
              <a:avLst/>
            </a:prstGeom>
            <a:noFill/>
          </p:spPr>
          <p:txBody>
            <a:bodyPr wrap="none" rtlCol="0">
              <a:spAutoFit/>
            </a:bodyPr>
            <a:lstStyle/>
            <a:p>
              <a:r>
                <a:rPr lang="en-US" sz="1600" dirty="0" smtClean="0"/>
                <a:t>O. </a:t>
              </a:r>
              <a:r>
                <a:rPr lang="en-US" sz="1600" dirty="0" err="1" smtClean="0"/>
                <a:t>nivara</a:t>
              </a:r>
              <a:endParaRPr lang="en-US" sz="1600" dirty="0"/>
            </a:p>
          </p:txBody>
        </p:sp>
        <p:sp>
          <p:nvSpPr>
            <p:cNvPr id="7" name="TextBox 6"/>
            <p:cNvSpPr txBox="1"/>
            <p:nvPr/>
          </p:nvSpPr>
          <p:spPr>
            <a:xfrm>
              <a:off x="4820906" y="3550749"/>
              <a:ext cx="1464664" cy="338554"/>
            </a:xfrm>
            <a:prstGeom prst="rect">
              <a:avLst/>
            </a:prstGeom>
            <a:noFill/>
          </p:spPr>
          <p:txBody>
            <a:bodyPr wrap="none" rtlCol="0">
              <a:spAutoFit/>
            </a:bodyPr>
            <a:lstStyle/>
            <a:p>
              <a:r>
                <a:rPr lang="en-US" sz="1600" dirty="0" smtClean="0"/>
                <a:t>O. </a:t>
              </a:r>
              <a:r>
                <a:rPr lang="en-US" sz="1600" dirty="0" err="1" smtClean="0"/>
                <a:t>brachyantha</a:t>
              </a:r>
              <a:endParaRPr lang="en-US" sz="1600" dirty="0"/>
            </a:p>
          </p:txBody>
        </p:sp>
      </p:grpSp>
      <p:sp>
        <p:nvSpPr>
          <p:cNvPr id="9" name="TextBox 8"/>
          <p:cNvSpPr txBox="1"/>
          <p:nvPr/>
        </p:nvSpPr>
        <p:spPr>
          <a:xfrm>
            <a:off x="296910" y="5511058"/>
            <a:ext cx="8763938" cy="646331"/>
          </a:xfrm>
          <a:prstGeom prst="rect">
            <a:avLst/>
          </a:prstGeom>
          <a:noFill/>
        </p:spPr>
        <p:txBody>
          <a:bodyPr wrap="none" rtlCol="0">
            <a:spAutoFit/>
          </a:bodyPr>
          <a:lstStyle/>
          <a:p>
            <a:pPr marL="285750" indent="-285750">
              <a:buFont typeface="Arial"/>
              <a:buChar char="•"/>
            </a:pPr>
            <a:r>
              <a:rPr lang="en-US" dirty="0" smtClean="0"/>
              <a:t>Telomere to centromere axis</a:t>
            </a:r>
          </a:p>
          <a:p>
            <a:pPr marL="285750" indent="-285750">
              <a:buFont typeface="Arial"/>
              <a:buChar char="•"/>
            </a:pPr>
            <a:r>
              <a:rPr lang="en-US" dirty="0" smtClean="0"/>
              <a:t>Expected rise of repeat content, decline of gene content, decline of alignment homology</a:t>
            </a:r>
            <a:endParaRPr lang="en-US" dirty="0"/>
          </a:p>
        </p:txBody>
      </p:sp>
      <p:sp>
        <p:nvSpPr>
          <p:cNvPr id="10" name="Footer Placeholder 9"/>
          <p:cNvSpPr>
            <a:spLocks noGrp="1"/>
          </p:cNvSpPr>
          <p:nvPr>
            <p:ph type="ftr" sz="quarter" idx="11"/>
          </p:nvPr>
        </p:nvSpPr>
        <p:spPr/>
        <p:txBody>
          <a:bodyPr/>
          <a:lstStyle/>
          <a:p>
            <a:r>
              <a:rPr lang="en-US" smtClean="0"/>
              <a:t>OGE Project Meeting 6/7/2011</a:t>
            </a:r>
            <a:endParaRPr lang="en-US"/>
          </a:p>
        </p:txBody>
      </p:sp>
      <p:sp>
        <p:nvSpPr>
          <p:cNvPr id="11" name="Slide Number Placeholder 10"/>
          <p:cNvSpPr>
            <a:spLocks noGrp="1"/>
          </p:cNvSpPr>
          <p:nvPr>
            <p:ph type="sldNum" sz="quarter" idx="12"/>
          </p:nvPr>
        </p:nvSpPr>
        <p:spPr/>
        <p:txBody>
          <a:bodyPr/>
          <a:lstStyle/>
          <a:p>
            <a:fld id="{561819A6-DD36-8144-BA50-FAE4B4422FDB}" type="slidenum">
              <a:rPr lang="en-US" smtClean="0"/>
              <a:t>29</a:t>
            </a:fld>
            <a:endParaRPr lang="en-US"/>
          </a:p>
        </p:txBody>
      </p:sp>
    </p:spTree>
    <p:extLst>
      <p:ext uri="{BB962C8B-B14F-4D97-AF65-F5344CB8AC3E}">
        <p14:creationId xmlns:p14="http://schemas.microsoft.com/office/powerpoint/2010/main" val="7476933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1-11-04 at 5.12.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46" y="537771"/>
            <a:ext cx="4646664" cy="6075659"/>
          </a:xfrm>
          <a:prstGeom prst="rect">
            <a:avLst/>
          </a:prstGeom>
        </p:spPr>
      </p:pic>
      <p:sp>
        <p:nvSpPr>
          <p:cNvPr id="2" name="Footer Placeholder 1"/>
          <p:cNvSpPr>
            <a:spLocks noGrp="1"/>
          </p:cNvSpPr>
          <p:nvPr>
            <p:ph type="ftr" sz="quarter" idx="11"/>
          </p:nvPr>
        </p:nvSpPr>
        <p:spPr/>
        <p:txBody>
          <a:bodyPr/>
          <a:lstStyle/>
          <a:p>
            <a:r>
              <a:rPr lang="en-US" smtClean="0"/>
              <a:t>ISRFG9 11/7/11</a:t>
            </a:r>
            <a:endParaRPr lang="en-US"/>
          </a:p>
        </p:txBody>
      </p:sp>
      <p:sp>
        <p:nvSpPr>
          <p:cNvPr id="3" name="Slide Number Placeholder 2"/>
          <p:cNvSpPr>
            <a:spLocks noGrp="1"/>
          </p:cNvSpPr>
          <p:nvPr>
            <p:ph type="sldNum" sz="quarter" idx="12"/>
          </p:nvPr>
        </p:nvSpPr>
        <p:spPr/>
        <p:txBody>
          <a:bodyPr/>
          <a:lstStyle/>
          <a:p>
            <a:fld id="{D100CA46-5126-3344-8793-FED337C20BED}" type="slidenum">
              <a:rPr lang="en-US" smtClean="0"/>
              <a:t>3</a:t>
            </a:fld>
            <a:endParaRPr lang="en-US"/>
          </a:p>
        </p:txBody>
      </p:sp>
      <p:sp>
        <p:nvSpPr>
          <p:cNvPr id="4" name="TextBox 3"/>
          <p:cNvSpPr txBox="1"/>
          <p:nvPr/>
        </p:nvSpPr>
        <p:spPr>
          <a:xfrm>
            <a:off x="5147368" y="1284941"/>
            <a:ext cx="3782055" cy="2246769"/>
          </a:xfrm>
          <a:prstGeom prst="rect">
            <a:avLst/>
          </a:prstGeom>
          <a:noFill/>
        </p:spPr>
        <p:txBody>
          <a:bodyPr wrap="none" rtlCol="0">
            <a:spAutoFit/>
          </a:bodyPr>
          <a:lstStyle/>
          <a:p>
            <a:r>
              <a:rPr lang="en-US" sz="2800" dirty="0" smtClean="0"/>
              <a:t>6 Grasses</a:t>
            </a:r>
          </a:p>
          <a:p>
            <a:r>
              <a:rPr lang="en-US" sz="2800" dirty="0" smtClean="0"/>
              <a:t>5 </a:t>
            </a:r>
            <a:r>
              <a:rPr lang="en-US" sz="2800" dirty="0" err="1" smtClean="0"/>
              <a:t>Eudicots</a:t>
            </a:r>
            <a:endParaRPr lang="en-US" sz="2800" dirty="0" smtClean="0"/>
          </a:p>
          <a:p>
            <a:r>
              <a:rPr lang="en-US" sz="2800" dirty="0" err="1" smtClean="0"/>
              <a:t>Selaginella</a:t>
            </a:r>
            <a:r>
              <a:rPr lang="en-US" sz="2800" dirty="0" smtClean="0"/>
              <a:t> </a:t>
            </a:r>
            <a:r>
              <a:rPr lang="en-US" sz="2800" dirty="0" err="1" smtClean="0"/>
              <a:t>moellendorfii</a:t>
            </a:r>
            <a:endParaRPr lang="en-US" sz="2800" dirty="0" smtClean="0"/>
          </a:p>
          <a:p>
            <a:r>
              <a:rPr lang="en-US" sz="2800" dirty="0" err="1" smtClean="0"/>
              <a:t>Physcomitrella</a:t>
            </a:r>
            <a:r>
              <a:rPr lang="en-US" sz="2800" dirty="0" smtClean="0"/>
              <a:t> patens</a:t>
            </a:r>
          </a:p>
          <a:p>
            <a:r>
              <a:rPr lang="en-US" sz="2800" dirty="0" smtClean="0"/>
              <a:t>Chlamydomonas</a:t>
            </a:r>
            <a:endParaRPr lang="en-US" sz="2800" dirty="0"/>
          </a:p>
        </p:txBody>
      </p:sp>
      <p:sp>
        <p:nvSpPr>
          <p:cNvPr id="7" name="TextBox 6"/>
          <p:cNvSpPr txBox="1"/>
          <p:nvPr/>
        </p:nvSpPr>
        <p:spPr>
          <a:xfrm>
            <a:off x="5147368" y="537771"/>
            <a:ext cx="3623107" cy="584776"/>
          </a:xfrm>
          <a:prstGeom prst="rect">
            <a:avLst/>
          </a:prstGeom>
          <a:noFill/>
        </p:spPr>
        <p:txBody>
          <a:bodyPr wrap="none" rtlCol="0">
            <a:spAutoFit/>
          </a:bodyPr>
          <a:lstStyle/>
          <a:p>
            <a:r>
              <a:rPr lang="en-US" sz="3200" dirty="0" smtClean="0"/>
              <a:t>Gramene Release 34</a:t>
            </a:r>
            <a:endParaRPr lang="en-US" sz="3200" dirty="0"/>
          </a:p>
        </p:txBody>
      </p:sp>
    </p:spTree>
    <p:extLst>
      <p:ext uri="{BB962C8B-B14F-4D97-AF65-F5344CB8AC3E}">
        <p14:creationId xmlns:p14="http://schemas.microsoft.com/office/powerpoint/2010/main" val="15091484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274565" y="737673"/>
            <a:ext cx="8848074" cy="561498"/>
          </a:xfrm>
        </p:spPr>
        <p:txBody>
          <a:bodyPr>
            <a:normAutofit fontScale="90000"/>
          </a:bodyPr>
          <a:lstStyle/>
          <a:p>
            <a:pPr algn="l"/>
            <a:r>
              <a:rPr lang="en-US" dirty="0" smtClean="0">
                <a:latin typeface="Verdana" charset="0"/>
                <a:ea typeface="ＭＳ Ｐゴシック" charset="0"/>
                <a:cs typeface="ＭＳ Ｐゴシック" charset="0"/>
              </a:rPr>
              <a:t>SNP View: </a:t>
            </a:r>
            <a:r>
              <a:rPr lang="en-US" sz="2700" i="1" dirty="0"/>
              <a:t>Functional consequences of polymorphism</a:t>
            </a:r>
            <a:r>
              <a:rPr lang="en-US" i="1" dirty="0"/>
              <a:t/>
            </a:r>
            <a:br>
              <a:rPr lang="en-US" i="1" dirty="0"/>
            </a:br>
            <a:endParaRPr lang="en-US" dirty="0">
              <a:latin typeface="Verdana" charset="0"/>
              <a:ea typeface="ＭＳ Ｐゴシック" charset="0"/>
              <a:cs typeface="ＭＳ Ｐゴシック" charset="0"/>
            </a:endParaRPr>
          </a:p>
        </p:txBody>
      </p:sp>
      <p:sp>
        <p:nvSpPr>
          <p:cNvPr id="31746" name="Content Placeholder 2"/>
          <p:cNvSpPr>
            <a:spLocks noGrp="1"/>
          </p:cNvSpPr>
          <p:nvPr>
            <p:ph idx="1"/>
          </p:nvPr>
        </p:nvSpPr>
        <p:spPr>
          <a:xfrm>
            <a:off x="453573" y="1046229"/>
            <a:ext cx="3979512" cy="1383759"/>
          </a:xfrm>
        </p:spPr>
        <p:txBody>
          <a:bodyPr/>
          <a:lstStyle/>
          <a:p>
            <a:r>
              <a:rPr lang="en-US" sz="1800" dirty="0">
                <a:latin typeface="Verdana" charset="0"/>
                <a:ea typeface="ＭＳ Ｐゴシック" charset="0"/>
                <a:cs typeface="ＭＳ Ｐゴシック" charset="0"/>
              </a:rPr>
              <a:t>Synonymous coding</a:t>
            </a:r>
          </a:p>
          <a:p>
            <a:r>
              <a:rPr lang="en-US" sz="1800" dirty="0">
                <a:latin typeface="Verdana" charset="0"/>
                <a:ea typeface="ＭＳ Ｐゴシック" charset="0"/>
                <a:cs typeface="ＭＳ Ｐゴシック" charset="0"/>
              </a:rPr>
              <a:t>Non-synonymous coding</a:t>
            </a:r>
          </a:p>
          <a:p>
            <a:r>
              <a:rPr lang="en-US" sz="1800" dirty="0">
                <a:latin typeface="Verdana" charset="0"/>
                <a:ea typeface="ＭＳ Ｐゴシック" charset="0"/>
                <a:cs typeface="ＭＳ Ｐゴシック" charset="0"/>
              </a:rPr>
              <a:t>Stop gain/</a:t>
            </a:r>
            <a:r>
              <a:rPr lang="en-US" sz="1800" dirty="0" smtClean="0">
                <a:latin typeface="Verdana" charset="0"/>
                <a:ea typeface="ＭＳ Ｐゴシック" charset="0"/>
                <a:cs typeface="ＭＳ Ｐゴシック" charset="0"/>
              </a:rPr>
              <a:t>loss</a:t>
            </a:r>
            <a:endParaRPr lang="en-US" sz="1800" dirty="0">
              <a:latin typeface="Verdana" charset="0"/>
              <a:ea typeface="ＭＳ Ｐゴシック" charset="0"/>
              <a:cs typeface="ＭＳ Ｐゴシック" charset="0"/>
            </a:endParaRPr>
          </a:p>
        </p:txBody>
      </p:sp>
      <p:sp>
        <p:nvSpPr>
          <p:cNvPr id="31749"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FA9F1D8B-6B38-7A43-BDB2-50612A8BF4A7}" type="slidenum">
              <a:rPr lang="en-US" sz="1300"/>
              <a:pPr eaLnBrk="1" hangingPunct="1"/>
              <a:t>30</a:t>
            </a:fld>
            <a:endParaRPr lang="en-US" sz="1300"/>
          </a:p>
        </p:txBody>
      </p:sp>
      <p:pic>
        <p:nvPicPr>
          <p:cNvPr id="19" name="Picture 18"/>
          <p:cNvPicPr>
            <a:picLocks noChangeAspect="1"/>
          </p:cNvPicPr>
          <p:nvPr/>
        </p:nvPicPr>
        <p:blipFill>
          <a:blip r:embed="rId3"/>
          <a:stretch>
            <a:fillRect/>
          </a:stretch>
        </p:blipFill>
        <p:spPr>
          <a:xfrm>
            <a:off x="453573" y="2121431"/>
            <a:ext cx="5363932" cy="4498998"/>
          </a:xfrm>
          <a:prstGeom prst="rect">
            <a:avLst/>
          </a:prstGeom>
          <a:ln>
            <a:solidFill>
              <a:srgbClr val="000000"/>
            </a:solidFill>
          </a:ln>
          <a:effectLst>
            <a:outerShdw blurRad="50800" dist="38100" dir="2700000" algn="tl" rotWithShape="0">
              <a:prstClr val="black">
                <a:alpha val="40000"/>
              </a:prstClr>
            </a:outerShdw>
          </a:effectLst>
        </p:spPr>
      </p:pic>
      <p:sp>
        <p:nvSpPr>
          <p:cNvPr id="20" name="TextBox 19"/>
          <p:cNvSpPr txBox="1"/>
          <p:nvPr/>
        </p:nvSpPr>
        <p:spPr>
          <a:xfrm>
            <a:off x="7036123" y="1297000"/>
            <a:ext cx="1551063" cy="369332"/>
          </a:xfrm>
          <a:prstGeom prst="rect">
            <a:avLst/>
          </a:prstGeom>
          <a:noFill/>
        </p:spPr>
        <p:txBody>
          <a:bodyPr wrap="none" rtlCol="0">
            <a:spAutoFit/>
          </a:bodyPr>
          <a:lstStyle/>
          <a:p>
            <a:r>
              <a:rPr lang="en-US" dirty="0" smtClean="0"/>
              <a:t>Variation from</a:t>
            </a:r>
            <a:endParaRPr lang="en-US" dirty="0"/>
          </a:p>
        </p:txBody>
      </p:sp>
      <p:pic>
        <p:nvPicPr>
          <p:cNvPr id="21" name="Picture 20"/>
          <p:cNvPicPr>
            <a:picLocks noChangeAspect="1"/>
          </p:cNvPicPr>
          <p:nvPr/>
        </p:nvPicPr>
        <p:blipFill>
          <a:blip r:embed="rId4"/>
          <a:stretch>
            <a:fillRect/>
          </a:stretch>
        </p:blipFill>
        <p:spPr>
          <a:xfrm>
            <a:off x="534658" y="3141961"/>
            <a:ext cx="8106899" cy="2888083"/>
          </a:xfrm>
          <a:prstGeom prst="rect">
            <a:avLst/>
          </a:prstGeom>
          <a:ln>
            <a:solidFill>
              <a:srgbClr val="000000"/>
            </a:solidFill>
          </a:ln>
          <a:effectLst>
            <a:outerShdw blurRad="50800" dist="38100" dir="2700000" algn="tl" rotWithShape="0">
              <a:prstClr val="black">
                <a:alpha val="40000"/>
              </a:prstClr>
            </a:outerShdw>
          </a:effectLst>
        </p:spPr>
      </p:pic>
      <p:sp>
        <p:nvSpPr>
          <p:cNvPr id="22" name="Content Placeholder 2"/>
          <p:cNvSpPr txBox="1">
            <a:spLocks/>
          </p:cNvSpPr>
          <p:nvPr/>
        </p:nvSpPr>
        <p:spPr>
          <a:xfrm>
            <a:off x="5145007" y="1046229"/>
            <a:ext cx="2597626" cy="13901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latin typeface="Verdana" charset="0"/>
                <a:ea typeface="ＭＳ Ｐゴシック" charset="0"/>
                <a:cs typeface="ＭＳ Ｐゴシック" charset="0"/>
              </a:rPr>
              <a:t>Splice site</a:t>
            </a:r>
          </a:p>
          <a:p>
            <a:r>
              <a:rPr lang="en-US" sz="1800" dirty="0" smtClean="0">
                <a:latin typeface="Verdana" charset="0"/>
                <a:ea typeface="ＭＳ Ｐゴシック" charset="0"/>
                <a:cs typeface="ＭＳ Ｐゴシック" charset="0"/>
              </a:rPr>
              <a:t>UTR</a:t>
            </a:r>
          </a:p>
          <a:p>
            <a:r>
              <a:rPr lang="en-US" sz="1800" dirty="0" err="1" smtClean="0">
                <a:latin typeface="Verdana" charset="0"/>
                <a:ea typeface="ＭＳ Ｐゴシック" charset="0"/>
                <a:cs typeface="ＭＳ Ｐゴシック" charset="0"/>
              </a:rPr>
              <a:t>Intronic</a:t>
            </a:r>
            <a:endParaRPr lang="en-US" sz="1800" dirty="0" smtClean="0">
              <a:latin typeface="Verdana" charset="0"/>
              <a:ea typeface="ＭＳ Ｐゴシック" charset="0"/>
              <a:cs typeface="ＭＳ Ｐゴシック" charset="0"/>
            </a:endParaRPr>
          </a:p>
          <a:p>
            <a:endParaRPr lang="en-US" sz="1800" dirty="0">
              <a:latin typeface="Verdana" charset="0"/>
              <a:ea typeface="ＭＳ Ｐゴシック" charset="0"/>
              <a:cs typeface="ＭＳ Ｐゴシック" charset="0"/>
            </a:endParaRPr>
          </a:p>
        </p:txBody>
      </p:sp>
      <p:sp>
        <p:nvSpPr>
          <p:cNvPr id="2" name="TextBox 1"/>
          <p:cNvSpPr txBox="1"/>
          <p:nvPr/>
        </p:nvSpPr>
        <p:spPr>
          <a:xfrm>
            <a:off x="6277150" y="2350189"/>
            <a:ext cx="2723355" cy="646331"/>
          </a:xfrm>
          <a:prstGeom prst="rect">
            <a:avLst/>
          </a:prstGeom>
          <a:noFill/>
        </p:spPr>
        <p:txBody>
          <a:bodyPr wrap="square" rtlCol="0">
            <a:spAutoFit/>
          </a:bodyPr>
          <a:lstStyle/>
          <a:p>
            <a:r>
              <a:rPr lang="en-US" dirty="0" smtClean="0"/>
              <a:t>View in context of protein functional domains                    </a:t>
            </a:r>
            <a:endParaRPr lang="en-US" dirty="0"/>
          </a:p>
        </p:txBody>
      </p:sp>
      <p:pic>
        <p:nvPicPr>
          <p:cNvPr id="3" name="Picture 2"/>
          <p:cNvPicPr>
            <a:picLocks noChangeAspect="1"/>
          </p:cNvPicPr>
          <p:nvPr/>
        </p:nvPicPr>
        <p:blipFill>
          <a:blip r:embed="rId5"/>
          <a:stretch>
            <a:fillRect/>
          </a:stretch>
        </p:blipFill>
        <p:spPr>
          <a:xfrm>
            <a:off x="453573" y="2096192"/>
            <a:ext cx="7988525" cy="3340805"/>
          </a:xfrm>
          <a:prstGeom prst="rect">
            <a:avLst/>
          </a:prstGeom>
          <a:ln>
            <a:solidFill>
              <a:srgbClr val="000000"/>
            </a:solidFill>
          </a:ln>
          <a:effectLst>
            <a:outerShdw blurRad="50800" dist="38100" dir="2700000" algn="tl" rotWithShape="0">
              <a:prstClr val="black">
                <a:alpha val="40000"/>
              </a:prstClr>
            </a:outerShdw>
          </a:effectLst>
        </p:spPr>
      </p:pic>
      <p:sp>
        <p:nvSpPr>
          <p:cNvPr id="4" name="Footer Placeholder 3"/>
          <p:cNvSpPr>
            <a:spLocks noGrp="1"/>
          </p:cNvSpPr>
          <p:nvPr>
            <p:ph type="ftr" sz="quarter" idx="11"/>
          </p:nvPr>
        </p:nvSpPr>
        <p:spPr/>
        <p:txBody>
          <a:bodyPr/>
          <a:lstStyle/>
          <a:p>
            <a:r>
              <a:rPr lang="en-US" smtClean="0"/>
              <a:t>ISRFG9 11/7/11</a:t>
            </a:r>
            <a:endParaRPr lang="en-US"/>
          </a:p>
        </p:txBody>
      </p:sp>
      <p:sp>
        <p:nvSpPr>
          <p:cNvPr id="5" name="Rectangle 4"/>
          <p:cNvSpPr/>
          <p:nvPr/>
        </p:nvSpPr>
        <p:spPr>
          <a:xfrm>
            <a:off x="855496" y="6136120"/>
            <a:ext cx="9302729" cy="738664"/>
          </a:xfrm>
          <a:prstGeom prst="rect">
            <a:avLst/>
          </a:prstGeom>
        </p:spPr>
        <p:txBody>
          <a:bodyPr wrap="square">
            <a:spAutoFit/>
          </a:bodyPr>
          <a:lstStyle/>
          <a:p>
            <a:r>
              <a:rPr lang="en-US" sz="1400" dirty="0" err="1"/>
              <a:t>dbSNP</a:t>
            </a:r>
            <a:r>
              <a:rPr lang="en-US" sz="1400" dirty="0"/>
              <a:t>, </a:t>
            </a:r>
            <a:r>
              <a:rPr lang="en-US" sz="1400" dirty="0" err="1"/>
              <a:t>OryzaSNP</a:t>
            </a:r>
            <a:endParaRPr lang="en-US" sz="1400" dirty="0"/>
          </a:p>
          <a:p>
            <a:r>
              <a:rPr lang="en-US" sz="1400" dirty="0" smtClean="0"/>
              <a:t>McNally</a:t>
            </a:r>
            <a:r>
              <a:rPr lang="en-US" sz="1400" dirty="0"/>
              <a:t>, K et al. PNAS </a:t>
            </a:r>
            <a:r>
              <a:rPr lang="en-US" sz="1400" dirty="0" smtClean="0"/>
              <a:t>2009 </a:t>
            </a:r>
            <a:r>
              <a:rPr lang="en-US" sz="1400" dirty="0"/>
              <a:t>- ~160K SNPs x 20 diversity rice accessions, mapped from IRGSP4 to </a:t>
            </a:r>
            <a:r>
              <a:rPr lang="en-US" sz="1400" dirty="0" smtClean="0"/>
              <a:t>MSU6</a:t>
            </a:r>
          </a:p>
          <a:p>
            <a:r>
              <a:rPr lang="en-US" sz="1400" dirty="0" smtClean="0"/>
              <a:t> Zhao </a:t>
            </a:r>
            <a:r>
              <a:rPr lang="en-US" sz="1400" dirty="0"/>
              <a:t>et al </a:t>
            </a:r>
            <a:r>
              <a:rPr lang="en-US" sz="1400" dirty="0" err="1"/>
              <a:t>PLoS</a:t>
            </a:r>
            <a:r>
              <a:rPr lang="en-US" sz="1400" dirty="0"/>
              <a:t> One </a:t>
            </a:r>
            <a:r>
              <a:rPr lang="en-US" sz="1400" dirty="0" smtClean="0"/>
              <a:t>2010 </a:t>
            </a:r>
            <a:r>
              <a:rPr lang="en-US" sz="1400" dirty="0"/>
              <a:t>- 1311 SNPs x 395 accessions.</a:t>
            </a:r>
          </a:p>
        </p:txBody>
      </p:sp>
    </p:spTree>
    <p:extLst>
      <p:ext uri="{BB962C8B-B14F-4D97-AF65-F5344CB8AC3E}">
        <p14:creationId xmlns:p14="http://schemas.microsoft.com/office/powerpoint/2010/main" val="2240800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4509" b="3788"/>
          <a:stretch/>
        </p:blipFill>
        <p:spPr>
          <a:xfrm>
            <a:off x="259452" y="1596695"/>
            <a:ext cx="8439040" cy="4246824"/>
          </a:xfrm>
          <a:prstGeom prst="rect">
            <a:avLst/>
          </a:prstGeom>
          <a:ln>
            <a:solidFill>
              <a:srgbClr val="000000"/>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lstStyle/>
          <a:p>
            <a:pPr algn="l"/>
            <a:r>
              <a:rPr lang="en-US" dirty="0" smtClean="0"/>
              <a:t>Rice Diversity Module</a:t>
            </a:r>
            <a:endParaRPr lang="en-US" dirty="0"/>
          </a:p>
        </p:txBody>
      </p:sp>
      <p:pic>
        <p:nvPicPr>
          <p:cNvPr id="6" name="Picture 5"/>
          <p:cNvPicPr>
            <a:picLocks noChangeAspect="1"/>
          </p:cNvPicPr>
          <p:nvPr/>
        </p:nvPicPr>
        <p:blipFill>
          <a:blip r:embed="rId3"/>
          <a:stretch>
            <a:fillRect/>
          </a:stretch>
        </p:blipFill>
        <p:spPr>
          <a:xfrm>
            <a:off x="677804" y="1701524"/>
            <a:ext cx="7524901" cy="4654863"/>
          </a:xfrm>
          <a:prstGeom prst="rect">
            <a:avLst/>
          </a:prstGeom>
          <a:ln>
            <a:solidFill>
              <a:srgbClr val="000000"/>
            </a:solidFill>
          </a:ln>
          <a:effectLst>
            <a:outerShdw blurRad="50800" dist="76200" dir="2700000" algn="tl" rotWithShape="0">
              <a:srgbClr val="000000">
                <a:alpha val="43000"/>
              </a:srgbClr>
            </a:outerShdw>
          </a:effectLst>
        </p:spPr>
      </p:pic>
      <p:sp>
        <p:nvSpPr>
          <p:cNvPr id="7" name="TextBox 6"/>
          <p:cNvSpPr txBox="1"/>
          <p:nvPr/>
        </p:nvSpPr>
        <p:spPr>
          <a:xfrm>
            <a:off x="926353" y="1182540"/>
            <a:ext cx="5229166" cy="369332"/>
          </a:xfrm>
          <a:prstGeom prst="rect">
            <a:avLst/>
          </a:prstGeom>
          <a:noFill/>
        </p:spPr>
        <p:txBody>
          <a:bodyPr wrap="none" rtlCol="0">
            <a:spAutoFit/>
          </a:bodyPr>
          <a:lstStyle/>
          <a:p>
            <a:r>
              <a:rPr lang="en-US" dirty="0" smtClean="0"/>
              <a:t>Launch </a:t>
            </a:r>
            <a:r>
              <a:rPr lang="en-US" dirty="0" err="1" smtClean="0"/>
              <a:t>Tassle</a:t>
            </a:r>
            <a:r>
              <a:rPr lang="en-US" dirty="0" smtClean="0"/>
              <a:t> for GWAS:  Ed Buckler Terry </a:t>
            </a:r>
            <a:r>
              <a:rPr lang="en-US" dirty="0" err="1" smtClean="0"/>
              <a:t>Casstevens</a:t>
            </a:r>
            <a:endParaRPr lang="en-US" dirty="0"/>
          </a:p>
        </p:txBody>
      </p:sp>
      <p:sp>
        <p:nvSpPr>
          <p:cNvPr id="8" name="TextBox 7"/>
          <p:cNvSpPr txBox="1"/>
          <p:nvPr/>
        </p:nvSpPr>
        <p:spPr>
          <a:xfrm>
            <a:off x="6778238" y="1167599"/>
            <a:ext cx="2003260" cy="369332"/>
          </a:xfrm>
          <a:prstGeom prst="rect">
            <a:avLst/>
          </a:prstGeom>
          <a:noFill/>
        </p:spPr>
        <p:txBody>
          <a:bodyPr wrap="none" rtlCol="0">
            <a:spAutoFit/>
          </a:bodyPr>
          <a:lstStyle/>
          <a:p>
            <a:r>
              <a:rPr lang="en-US" dirty="0" smtClean="0"/>
              <a:t>Susan </a:t>
            </a:r>
            <a:r>
              <a:rPr lang="en-US" dirty="0" err="1" smtClean="0"/>
              <a:t>McCouch</a:t>
            </a:r>
            <a:r>
              <a:rPr lang="en-US" dirty="0" smtClean="0"/>
              <a:t> lab</a:t>
            </a:r>
            <a:endParaRPr lang="en-US" dirty="0"/>
          </a:p>
        </p:txBody>
      </p:sp>
      <p:sp>
        <p:nvSpPr>
          <p:cNvPr id="9" name="Footer Placeholder 8"/>
          <p:cNvSpPr>
            <a:spLocks noGrp="1"/>
          </p:cNvSpPr>
          <p:nvPr>
            <p:ph type="ftr" sz="quarter" idx="11"/>
          </p:nvPr>
        </p:nvSpPr>
        <p:spPr/>
        <p:txBody>
          <a:bodyPr/>
          <a:lstStyle/>
          <a:p>
            <a:r>
              <a:rPr lang="en-US" smtClean="0"/>
              <a:t>ISRFG9 11/7/11</a:t>
            </a:r>
            <a:endParaRPr lang="en-US"/>
          </a:p>
        </p:txBody>
      </p:sp>
      <p:sp>
        <p:nvSpPr>
          <p:cNvPr id="10" name="Slide Number Placeholder 9"/>
          <p:cNvSpPr>
            <a:spLocks noGrp="1"/>
          </p:cNvSpPr>
          <p:nvPr>
            <p:ph type="sldNum" sz="quarter" idx="12"/>
          </p:nvPr>
        </p:nvSpPr>
        <p:spPr/>
        <p:txBody>
          <a:bodyPr/>
          <a:lstStyle/>
          <a:p>
            <a:fld id="{D100CA46-5126-3344-8793-FED337C20BED}" type="slidenum">
              <a:rPr lang="en-US" smtClean="0"/>
              <a:t>31</a:t>
            </a:fld>
            <a:endParaRPr lang="en-US"/>
          </a:p>
        </p:txBody>
      </p:sp>
    </p:spTree>
    <p:extLst>
      <p:ext uri="{BB962C8B-B14F-4D97-AF65-F5344CB8AC3E}">
        <p14:creationId xmlns:p14="http://schemas.microsoft.com/office/powerpoint/2010/main" val="630790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0722" y="538525"/>
            <a:ext cx="6587461" cy="584776"/>
          </a:xfrm>
          <a:prstGeom prst="rect">
            <a:avLst/>
          </a:prstGeom>
          <a:noFill/>
        </p:spPr>
        <p:txBody>
          <a:bodyPr wrap="none" rtlCol="0">
            <a:spAutoFit/>
          </a:bodyPr>
          <a:lstStyle/>
          <a:p>
            <a:r>
              <a:rPr lang="en-US" sz="3200" dirty="0" smtClean="0"/>
              <a:t>O. </a:t>
            </a:r>
            <a:r>
              <a:rPr lang="en-US" sz="3200" dirty="0" err="1" smtClean="0"/>
              <a:t>glaberrima</a:t>
            </a:r>
            <a:r>
              <a:rPr lang="en-US" sz="3200" dirty="0" smtClean="0"/>
              <a:t> Browser (Rod Wing AGI)</a:t>
            </a:r>
            <a:endParaRPr lang="en-US" sz="3200" dirty="0"/>
          </a:p>
        </p:txBody>
      </p:sp>
      <p:pic>
        <p:nvPicPr>
          <p:cNvPr id="5" name="Picture 4"/>
          <p:cNvPicPr>
            <a:picLocks noChangeAspect="1"/>
          </p:cNvPicPr>
          <p:nvPr/>
        </p:nvPicPr>
        <p:blipFill rotWithShape="1">
          <a:blip r:embed="rId3"/>
          <a:srcRect b="9642"/>
          <a:stretch/>
        </p:blipFill>
        <p:spPr>
          <a:xfrm>
            <a:off x="0" y="1193800"/>
            <a:ext cx="9144000" cy="4244788"/>
          </a:xfrm>
          <a:prstGeom prst="rect">
            <a:avLst/>
          </a:prstGeom>
          <a:ln>
            <a:solidFill>
              <a:srgbClr val="000000"/>
            </a:solidFill>
          </a:ln>
          <a:effectLst>
            <a:outerShdw blurRad="50800" dist="38100" dir="2700000" algn="tl" rotWithShape="0">
              <a:prstClr val="black">
                <a:alpha val="40000"/>
              </a:prstClr>
            </a:outerShdw>
          </a:effectLst>
        </p:spPr>
      </p:pic>
      <p:sp>
        <p:nvSpPr>
          <p:cNvPr id="6" name="Footer Placeholder 5"/>
          <p:cNvSpPr>
            <a:spLocks noGrp="1"/>
          </p:cNvSpPr>
          <p:nvPr>
            <p:ph type="ftr" sz="quarter" idx="11"/>
          </p:nvPr>
        </p:nvSpPr>
        <p:spPr/>
        <p:txBody>
          <a:bodyPr/>
          <a:lstStyle/>
          <a:p>
            <a:r>
              <a:rPr lang="en-US" smtClean="0"/>
              <a:t>ISRFG9 11/7/11</a:t>
            </a:r>
            <a:endParaRPr lang="en-US"/>
          </a:p>
        </p:txBody>
      </p:sp>
      <p:sp>
        <p:nvSpPr>
          <p:cNvPr id="7" name="Slide Number Placeholder 6"/>
          <p:cNvSpPr>
            <a:spLocks noGrp="1"/>
          </p:cNvSpPr>
          <p:nvPr>
            <p:ph type="sldNum" sz="quarter" idx="12"/>
          </p:nvPr>
        </p:nvSpPr>
        <p:spPr/>
        <p:txBody>
          <a:bodyPr/>
          <a:lstStyle/>
          <a:p>
            <a:fld id="{D100CA46-5126-3344-8793-FED337C20BED}" type="slidenum">
              <a:rPr lang="en-US" smtClean="0"/>
              <a:t>32</a:t>
            </a:fld>
            <a:endParaRPr lang="en-US" dirty="0"/>
          </a:p>
        </p:txBody>
      </p:sp>
      <p:sp>
        <p:nvSpPr>
          <p:cNvPr id="8" name="TextBox 7"/>
          <p:cNvSpPr txBox="1"/>
          <p:nvPr/>
        </p:nvSpPr>
        <p:spPr>
          <a:xfrm>
            <a:off x="866593" y="5647766"/>
            <a:ext cx="6956376" cy="523220"/>
          </a:xfrm>
          <a:prstGeom prst="rect">
            <a:avLst/>
          </a:prstGeom>
          <a:noFill/>
        </p:spPr>
        <p:txBody>
          <a:bodyPr wrap="none" rtlCol="0">
            <a:spAutoFit/>
          </a:bodyPr>
          <a:lstStyle/>
          <a:p>
            <a:r>
              <a:rPr lang="en-US" sz="2800" dirty="0" smtClean="0"/>
              <a:t>RNA-seq data:  </a:t>
            </a:r>
            <a:r>
              <a:rPr lang="en-US" sz="2800" dirty="0" err="1" smtClean="0"/>
              <a:t>Yiesoo</a:t>
            </a:r>
            <a:r>
              <a:rPr lang="en-US" sz="2800" dirty="0" smtClean="0"/>
              <a:t> Yu and Xiang Song (AGI)</a:t>
            </a:r>
            <a:endParaRPr lang="en-US" sz="2800" dirty="0"/>
          </a:p>
        </p:txBody>
      </p:sp>
    </p:spTree>
    <p:extLst>
      <p:ext uri="{BB962C8B-B14F-4D97-AF65-F5344CB8AC3E}">
        <p14:creationId xmlns:p14="http://schemas.microsoft.com/office/powerpoint/2010/main" val="909231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165" y="1414463"/>
            <a:ext cx="5959317" cy="3286125"/>
          </a:xfrm>
          <a:prstGeom prst="rect">
            <a:avLst/>
          </a:prstGeom>
          <a:ln>
            <a:solidFill>
              <a:schemeClr val="tx1"/>
            </a:solidFill>
          </a:ln>
          <a:effectLst>
            <a:outerShdw blurRad="50800" dist="38100" dir="2700000" algn="tl" rotWithShape="0">
              <a:prstClr val="black">
                <a:alpha val="40000"/>
              </a:prstClr>
            </a:outerShdw>
          </a:effectLst>
        </p:spPr>
      </p:pic>
      <p:sp>
        <p:nvSpPr>
          <p:cNvPr id="194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78BCB0F8-E4CE-964D-A94B-53F363402D48}" type="slidenum">
              <a:rPr lang="en-US" sz="1300"/>
              <a:pPr eaLnBrk="1" hangingPunct="1"/>
              <a:t>33</a:t>
            </a:fld>
            <a:endParaRPr lang="en-US" sz="1300"/>
          </a:p>
        </p:txBody>
      </p:sp>
      <p:sp>
        <p:nvSpPr>
          <p:cNvPr id="19459" name="Rectangle 108"/>
          <p:cNvSpPr>
            <a:spLocks noChangeArrowheads="1"/>
          </p:cNvSpPr>
          <p:nvPr/>
        </p:nvSpPr>
        <p:spPr bwMode="auto">
          <a:xfrm>
            <a:off x="2361725" y="6289358"/>
            <a:ext cx="4083167"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en-US" sz="2000" b="1">
                <a:latin typeface="Calibri" charset="0"/>
              </a:rPr>
              <a:t>http://www.gramene.org/pathway/</a:t>
            </a:r>
          </a:p>
        </p:txBody>
      </p:sp>
      <p:sp>
        <p:nvSpPr>
          <p:cNvPr id="19460" name="TextBox 7"/>
          <p:cNvSpPr txBox="1">
            <a:spLocks noChangeArrowheads="1"/>
          </p:cNvSpPr>
          <p:nvPr/>
        </p:nvSpPr>
        <p:spPr bwMode="auto">
          <a:xfrm>
            <a:off x="685800" y="421481"/>
            <a:ext cx="7848124" cy="46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a:t>Metabolic </a:t>
            </a:r>
            <a:r>
              <a:rPr lang="en-US" dirty="0" smtClean="0"/>
              <a:t>Pathways</a:t>
            </a:r>
            <a:endParaRPr lang="en-US" dirty="0"/>
          </a:p>
        </p:txBody>
      </p:sp>
      <p:pic>
        <p:nvPicPr>
          <p:cNvPr id="8" name="Picture 7"/>
          <p:cNvPicPr>
            <a:picLocks noChangeAspect="1"/>
          </p:cNvPicPr>
          <p:nvPr/>
        </p:nvPicPr>
        <p:blipFill>
          <a:blip r:embed="rId3"/>
          <a:stretch>
            <a:fillRect/>
          </a:stretch>
        </p:blipFill>
        <p:spPr>
          <a:xfrm>
            <a:off x="5007770" y="1190150"/>
            <a:ext cx="3904773" cy="1584483"/>
          </a:xfrm>
          <a:prstGeom prst="rect">
            <a:avLst/>
          </a:prstGeom>
          <a:solidFill>
            <a:schemeClr val="bg1"/>
          </a:solidFill>
          <a:ln>
            <a:solidFill>
              <a:srgbClr val="77933C"/>
            </a:solidFill>
          </a:ln>
          <a:effectLst>
            <a:outerShdw blurRad="50800" dist="38100" dir="2700000" algn="tl" rotWithShape="0">
              <a:prstClr val="black">
                <a:alpha val="40000"/>
              </a:prstClr>
            </a:outerShdw>
          </a:effectLst>
        </p:spPr>
      </p:pic>
      <p:pic>
        <p:nvPicPr>
          <p:cNvPr id="9" name="Picture 4"/>
          <p:cNvPicPr>
            <a:picLocks noChangeAspect="1" noChangeArrowheads="1"/>
          </p:cNvPicPr>
          <p:nvPr/>
        </p:nvPicPr>
        <p:blipFill>
          <a:blip r:embed="rId4" cstate="print"/>
          <a:srcRect t="12503" r="8879" b="2705"/>
          <a:stretch>
            <a:fillRect/>
          </a:stretch>
        </p:blipFill>
        <p:spPr bwMode="auto">
          <a:xfrm>
            <a:off x="4989195" y="3356135"/>
            <a:ext cx="3876199" cy="280177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946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0015" y="191453"/>
            <a:ext cx="1817370" cy="198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21793" y="5317051"/>
            <a:ext cx="2944962" cy="369332"/>
          </a:xfrm>
          <a:prstGeom prst="rect">
            <a:avLst/>
          </a:prstGeom>
          <a:noFill/>
        </p:spPr>
        <p:txBody>
          <a:bodyPr wrap="none" rtlCol="0">
            <a:spAutoFit/>
          </a:bodyPr>
          <a:lstStyle/>
          <a:p>
            <a:r>
              <a:rPr lang="en-US" dirty="0" err="1" smtClean="0"/>
              <a:t>Pankaj</a:t>
            </a:r>
            <a:r>
              <a:rPr lang="en-US" dirty="0" smtClean="0"/>
              <a:t> </a:t>
            </a:r>
            <a:r>
              <a:rPr lang="en-US" dirty="0" err="1" smtClean="0"/>
              <a:t>Jaiswal</a:t>
            </a:r>
            <a:r>
              <a:rPr lang="en-US" dirty="0" smtClean="0"/>
              <a:t> (Oregon State)</a:t>
            </a:r>
            <a:endParaRPr lang="en-US" dirty="0"/>
          </a:p>
        </p:txBody>
      </p:sp>
    </p:spTree>
    <p:extLst>
      <p:ext uri="{BB962C8B-B14F-4D97-AF65-F5344CB8AC3E}">
        <p14:creationId xmlns:p14="http://schemas.microsoft.com/office/powerpoint/2010/main" val="3544046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372" y="2503170"/>
            <a:ext cx="6572250" cy="364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itle 1"/>
          <p:cNvSpPr>
            <a:spLocks noGrp="1"/>
          </p:cNvSpPr>
          <p:nvPr>
            <p:ph type="title"/>
          </p:nvPr>
        </p:nvSpPr>
        <p:spPr>
          <a:xfrm>
            <a:off x="644367" y="442913"/>
            <a:ext cx="7772400" cy="500063"/>
          </a:xfrm>
        </p:spPr>
        <p:txBody>
          <a:bodyPr>
            <a:normAutofit fontScale="90000"/>
          </a:bodyPr>
          <a:lstStyle/>
          <a:p>
            <a:r>
              <a:rPr lang="en-US">
                <a:latin typeface="Verdana" charset="0"/>
                <a:ea typeface="ＭＳ Ｐゴシック" charset="0"/>
                <a:cs typeface="ＭＳ Ｐゴシック" charset="0"/>
              </a:rPr>
              <a:t>New Oryza Pages</a:t>
            </a:r>
          </a:p>
        </p:txBody>
      </p:sp>
      <p:sp>
        <p:nvSpPr>
          <p:cNvPr id="56327" name="Content Placeholder 2"/>
          <p:cNvSpPr>
            <a:spLocks noGrp="1"/>
          </p:cNvSpPr>
          <p:nvPr>
            <p:ph idx="1"/>
          </p:nvPr>
        </p:nvSpPr>
        <p:spPr>
          <a:xfrm>
            <a:off x="424339" y="1071563"/>
            <a:ext cx="6557963" cy="4116229"/>
          </a:xfrm>
        </p:spPr>
        <p:txBody>
          <a:bodyPr/>
          <a:lstStyle/>
          <a:p>
            <a:r>
              <a:rPr lang="en-US" sz="1800">
                <a:latin typeface="Verdana" charset="0"/>
                <a:ea typeface="ＭＳ Ｐゴシック" charset="0"/>
                <a:cs typeface="ＭＳ Ｐゴシック" charset="0"/>
              </a:rPr>
              <a:t>Highlights this genus with images, phylogeny, geographic origin, &amp; traits of interest</a:t>
            </a:r>
          </a:p>
          <a:p>
            <a:r>
              <a:rPr lang="en-US" sz="1800">
                <a:latin typeface="Verdana" charset="0"/>
                <a:ea typeface="ＭＳ Ｐゴシック" charset="0"/>
                <a:cs typeface="ＭＳ Ｐゴシック" charset="0"/>
              </a:rPr>
              <a:t>Entry points to browsers, germplasm, markers, &amp; taxonomy ontology</a:t>
            </a:r>
          </a:p>
          <a:p>
            <a:endParaRPr lang="en-US" sz="1800">
              <a:latin typeface="Verdana" charset="0"/>
              <a:ea typeface="ＭＳ Ｐゴシック" charset="0"/>
              <a:cs typeface="ＭＳ Ｐゴシック" charset="0"/>
            </a:endParaRPr>
          </a:p>
        </p:txBody>
      </p:sp>
      <p:sp>
        <p:nvSpPr>
          <p:cNvPr id="563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4AF6BCEB-5A0B-984E-8A6E-44957F9E9C8E}" type="slidenum">
              <a:rPr lang="en-US" sz="1300"/>
              <a:pPr eaLnBrk="1" hangingPunct="1"/>
              <a:t>34</a:t>
            </a:fld>
            <a:endParaRPr lang="en-US" sz="1300"/>
          </a:p>
        </p:txBody>
      </p:sp>
      <p:grpSp>
        <p:nvGrpSpPr>
          <p:cNvPr id="3" name="Group 2"/>
          <p:cNvGrpSpPr/>
          <p:nvPr/>
        </p:nvGrpSpPr>
        <p:grpSpPr>
          <a:xfrm>
            <a:off x="6635518" y="1247728"/>
            <a:ext cx="2364921" cy="5048876"/>
            <a:chOff x="6635518" y="1247728"/>
            <a:chExt cx="2364921" cy="5048876"/>
          </a:xfrm>
        </p:grpSpPr>
        <p:pic>
          <p:nvPicPr>
            <p:cNvPr id="19" name="Picture 18"/>
            <p:cNvPicPr>
              <a:picLocks noChangeAspect="1"/>
            </p:cNvPicPr>
            <p:nvPr/>
          </p:nvPicPr>
          <p:blipFill>
            <a:blip r:embed="rId3"/>
            <a:stretch>
              <a:fillRect/>
            </a:stretch>
          </p:blipFill>
          <p:spPr>
            <a:xfrm rot="291026">
              <a:off x="7965440" y="4135755"/>
              <a:ext cx="1034999" cy="995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a:stretch>
              <a:fillRect/>
            </a:stretch>
          </p:blipFill>
          <p:spPr>
            <a:xfrm rot="21207428">
              <a:off x="6795594" y="2535049"/>
              <a:ext cx="921984" cy="1279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stretch>
              <a:fillRect/>
            </a:stretch>
          </p:blipFill>
          <p:spPr>
            <a:xfrm rot="415807">
              <a:off x="7553148" y="2169636"/>
              <a:ext cx="983709" cy="970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a:stretch>
              <a:fillRect/>
            </a:stretch>
          </p:blipFill>
          <p:spPr>
            <a:xfrm>
              <a:off x="7979763" y="2855373"/>
              <a:ext cx="938302" cy="10653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7"/>
            <a:stretch>
              <a:fillRect/>
            </a:stretch>
          </p:blipFill>
          <p:spPr>
            <a:xfrm rot="2014284">
              <a:off x="7215551" y="4609942"/>
              <a:ext cx="1385015" cy="967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8"/>
            <a:stretch>
              <a:fillRect/>
            </a:stretch>
          </p:blipFill>
          <p:spPr>
            <a:xfrm rot="21370493">
              <a:off x="6924846" y="5204920"/>
              <a:ext cx="778962" cy="1091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9"/>
            <a:stretch>
              <a:fillRect/>
            </a:stretch>
          </p:blipFill>
          <p:spPr>
            <a:xfrm rot="21293813">
              <a:off x="7291981" y="1247728"/>
              <a:ext cx="1323583" cy="900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10"/>
            <a:stretch>
              <a:fillRect/>
            </a:stretch>
          </p:blipFill>
          <p:spPr>
            <a:xfrm rot="212438">
              <a:off x="6635518" y="3962356"/>
              <a:ext cx="1006637" cy="989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11"/>
            <a:stretch>
              <a:fillRect/>
            </a:stretch>
          </p:blipFill>
          <p:spPr>
            <a:xfrm rot="818864">
              <a:off x="7541176" y="3530016"/>
              <a:ext cx="947581" cy="98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p:cNvPicPr>
              <a:picLocks noChangeAspect="1"/>
            </p:cNvPicPr>
            <p:nvPr/>
          </p:nvPicPr>
          <p:blipFill>
            <a:blip r:embed="rId12"/>
            <a:stretch>
              <a:fillRect/>
            </a:stretch>
          </p:blipFill>
          <p:spPr>
            <a:xfrm rot="225804">
              <a:off x="8148663" y="4882056"/>
              <a:ext cx="820254" cy="1189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Footer Placeholder 1"/>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31534650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a:xfrm>
            <a:off x="457200" y="1241612"/>
            <a:ext cx="8229600" cy="4944035"/>
          </a:xfrm>
        </p:spPr>
        <p:txBody>
          <a:bodyPr>
            <a:normAutofit/>
          </a:bodyPr>
          <a:lstStyle/>
          <a:p>
            <a:r>
              <a:rPr lang="en-US" dirty="0" smtClean="0"/>
              <a:t>O. </a:t>
            </a:r>
            <a:r>
              <a:rPr lang="en-US" dirty="0" err="1" smtClean="0"/>
              <a:t>brachyantha</a:t>
            </a:r>
            <a:r>
              <a:rPr lang="en-US" dirty="0" smtClean="0"/>
              <a:t> reference (</a:t>
            </a:r>
            <a:r>
              <a:rPr lang="en-US" dirty="0" err="1" smtClean="0"/>
              <a:t>Mingsheng</a:t>
            </a:r>
            <a:r>
              <a:rPr lang="en-US" dirty="0" smtClean="0"/>
              <a:t> Chen)</a:t>
            </a:r>
          </a:p>
          <a:p>
            <a:r>
              <a:rPr lang="en-US" dirty="0" smtClean="0"/>
              <a:t>Short arm sequences:</a:t>
            </a:r>
          </a:p>
          <a:p>
            <a:pPr lvl="1"/>
            <a:r>
              <a:rPr lang="en-US" dirty="0" smtClean="0"/>
              <a:t>O. </a:t>
            </a:r>
            <a:r>
              <a:rPr lang="en-US" dirty="0" err="1" smtClean="0"/>
              <a:t>glumaepatula</a:t>
            </a:r>
            <a:endParaRPr lang="en-US" dirty="0" smtClean="0"/>
          </a:p>
          <a:p>
            <a:pPr lvl="1"/>
            <a:r>
              <a:rPr lang="en-US" dirty="0" smtClean="0"/>
              <a:t>O. </a:t>
            </a:r>
            <a:r>
              <a:rPr lang="en-US" dirty="0" err="1" smtClean="0"/>
              <a:t>meridionalis</a:t>
            </a:r>
            <a:endParaRPr lang="en-US" dirty="0" smtClean="0"/>
          </a:p>
          <a:p>
            <a:pPr lvl="1"/>
            <a:r>
              <a:rPr lang="en-US" dirty="0" smtClean="0"/>
              <a:t>O. </a:t>
            </a:r>
            <a:r>
              <a:rPr lang="en-US" dirty="0" err="1" smtClean="0"/>
              <a:t>granulata</a:t>
            </a:r>
            <a:endParaRPr lang="en-US" dirty="0" smtClean="0"/>
          </a:p>
          <a:p>
            <a:pPr lvl="1"/>
            <a:r>
              <a:rPr lang="en-US" dirty="0" err="1" smtClean="0"/>
              <a:t>Leeresia</a:t>
            </a:r>
            <a:r>
              <a:rPr lang="en-US" dirty="0" smtClean="0"/>
              <a:t> </a:t>
            </a:r>
            <a:r>
              <a:rPr lang="en-US" dirty="0" err="1" smtClean="0"/>
              <a:t>perrieri</a:t>
            </a:r>
            <a:endParaRPr lang="en-US" dirty="0" smtClean="0"/>
          </a:p>
          <a:p>
            <a:r>
              <a:rPr lang="en-US" dirty="0" smtClean="0"/>
              <a:t>O. </a:t>
            </a:r>
            <a:r>
              <a:rPr lang="en-US" dirty="0" err="1" smtClean="0"/>
              <a:t>glaberrima</a:t>
            </a:r>
            <a:r>
              <a:rPr lang="en-US" dirty="0" smtClean="0"/>
              <a:t> diversity data (Rod Wing)</a:t>
            </a:r>
          </a:p>
          <a:p>
            <a:r>
              <a:rPr lang="en-US" dirty="0" smtClean="0"/>
              <a:t>I-OMAP Reference genomes after submission to </a:t>
            </a:r>
            <a:r>
              <a:rPr lang="en-US" dirty="0" err="1" smtClean="0"/>
              <a:t>GenBank</a:t>
            </a:r>
            <a:endParaRPr lang="en-US"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35</a:t>
            </a:fld>
            <a:endParaRPr lang="en-US"/>
          </a:p>
        </p:txBody>
      </p:sp>
    </p:spTree>
    <p:extLst>
      <p:ext uri="{BB962C8B-B14F-4D97-AF65-F5344CB8AC3E}">
        <p14:creationId xmlns:p14="http://schemas.microsoft.com/office/powerpoint/2010/main" val="354120804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70066" y="1368373"/>
            <a:ext cx="4220626" cy="3693319"/>
          </a:xfrm>
          <a:prstGeom prst="rect">
            <a:avLst/>
          </a:prstGeom>
          <a:noFill/>
        </p:spPr>
        <p:txBody>
          <a:bodyPr wrap="none" rtlCol="0">
            <a:spAutoFit/>
          </a:bodyPr>
          <a:lstStyle/>
          <a:p>
            <a:r>
              <a:rPr lang="en-US" b="1" dirty="0" smtClean="0"/>
              <a:t>Arizona Genomics Institute (U. of Arizona)</a:t>
            </a:r>
          </a:p>
          <a:p>
            <a:r>
              <a:rPr lang="en-US" dirty="0" smtClean="0">
                <a:solidFill>
                  <a:srgbClr val="FF6600"/>
                </a:solidFill>
              </a:rPr>
              <a:t>Rod Wing, PI</a:t>
            </a:r>
          </a:p>
          <a:p>
            <a:r>
              <a:rPr lang="en-US" dirty="0" err="1" smtClean="0"/>
              <a:t>Yeisoo</a:t>
            </a:r>
            <a:r>
              <a:rPr lang="en-US" dirty="0" smtClean="0"/>
              <a:t> Yu</a:t>
            </a:r>
          </a:p>
          <a:p>
            <a:r>
              <a:rPr lang="en-US" dirty="0" err="1" smtClean="0"/>
              <a:t>Raju</a:t>
            </a:r>
            <a:r>
              <a:rPr lang="en-US" dirty="0" smtClean="0"/>
              <a:t> Jetty</a:t>
            </a:r>
          </a:p>
          <a:p>
            <a:r>
              <a:rPr lang="en-US" dirty="0" smtClean="0"/>
              <a:t>Jose Luis </a:t>
            </a:r>
            <a:r>
              <a:rPr lang="en-US" dirty="0" err="1" smtClean="0"/>
              <a:t>Goioechea</a:t>
            </a:r>
            <a:endParaRPr lang="en-US" dirty="0"/>
          </a:p>
          <a:p>
            <a:r>
              <a:rPr lang="en-US" dirty="0" smtClean="0"/>
              <a:t>Carlos Maldonado</a:t>
            </a:r>
          </a:p>
          <a:p>
            <a:r>
              <a:rPr lang="en-US" dirty="0" smtClean="0"/>
              <a:t>Xian Song</a:t>
            </a:r>
            <a:endParaRPr lang="en-US" dirty="0"/>
          </a:p>
          <a:p>
            <a:r>
              <a:rPr lang="en-US" dirty="0" err="1" smtClean="0"/>
              <a:t>Muhua</a:t>
            </a:r>
            <a:r>
              <a:rPr lang="en-US" dirty="0" smtClean="0"/>
              <a:t> Wang</a:t>
            </a:r>
            <a:endParaRPr lang="en-US" dirty="0"/>
          </a:p>
          <a:p>
            <a:r>
              <a:rPr lang="en-US" dirty="0" err="1" smtClean="0"/>
              <a:t>Chuanzhu</a:t>
            </a:r>
            <a:r>
              <a:rPr lang="en-US" dirty="0" smtClean="0"/>
              <a:t> Fan (Wayne State U)</a:t>
            </a:r>
          </a:p>
          <a:p>
            <a:r>
              <a:rPr lang="en-US" dirty="0" smtClean="0"/>
              <a:t>Julie </a:t>
            </a:r>
            <a:r>
              <a:rPr lang="en-US" dirty="0" err="1" smtClean="0"/>
              <a:t>Jacquemin</a:t>
            </a:r>
            <a:endParaRPr lang="en-US" dirty="0" smtClean="0"/>
          </a:p>
          <a:p>
            <a:r>
              <a:rPr lang="en-US" dirty="0" smtClean="0"/>
              <a:t>Dave </a:t>
            </a:r>
            <a:r>
              <a:rPr lang="en-US" dirty="0" err="1" smtClean="0"/>
              <a:t>Kudrna</a:t>
            </a:r>
            <a:endParaRPr lang="en-US" dirty="0" smtClean="0"/>
          </a:p>
          <a:p>
            <a:r>
              <a:rPr lang="en-US" dirty="0" smtClean="0"/>
              <a:t>Steve </a:t>
            </a:r>
            <a:r>
              <a:rPr lang="en-US" dirty="0" err="1" smtClean="0"/>
              <a:t>Rounsley</a:t>
            </a:r>
            <a:r>
              <a:rPr lang="en-US" dirty="0" smtClean="0"/>
              <a:t> (Dow)</a:t>
            </a:r>
          </a:p>
          <a:p>
            <a:r>
              <a:rPr lang="en-US" dirty="0" smtClean="0"/>
              <a:t>Andrea </a:t>
            </a:r>
            <a:r>
              <a:rPr lang="en-US" dirty="0" err="1" smtClean="0"/>
              <a:t>Zuccolo</a:t>
            </a:r>
            <a:endParaRPr lang="en-US" dirty="0"/>
          </a:p>
        </p:txBody>
      </p:sp>
      <p:sp>
        <p:nvSpPr>
          <p:cNvPr id="11" name="TextBox 10"/>
          <p:cNvSpPr txBox="1"/>
          <p:nvPr/>
        </p:nvSpPr>
        <p:spPr>
          <a:xfrm>
            <a:off x="3393268" y="1891316"/>
            <a:ext cx="2195320" cy="923330"/>
          </a:xfrm>
          <a:prstGeom prst="rect">
            <a:avLst/>
          </a:prstGeom>
          <a:noFill/>
        </p:spPr>
        <p:txBody>
          <a:bodyPr wrap="none" rtlCol="0">
            <a:spAutoFit/>
          </a:bodyPr>
          <a:lstStyle/>
          <a:p>
            <a:r>
              <a:rPr lang="en-US" b="1" dirty="0" smtClean="0"/>
              <a:t>University of Arizona</a:t>
            </a:r>
          </a:p>
          <a:p>
            <a:r>
              <a:rPr lang="en-US" dirty="0" smtClean="0">
                <a:solidFill>
                  <a:srgbClr val="FF6600"/>
                </a:solidFill>
              </a:rPr>
              <a:t>Michael Sanderson</a:t>
            </a:r>
          </a:p>
          <a:p>
            <a:r>
              <a:rPr lang="en-US" dirty="0" smtClean="0"/>
              <a:t>Derrick </a:t>
            </a:r>
            <a:r>
              <a:rPr lang="en-US" dirty="0" err="1" smtClean="0"/>
              <a:t>Zwickl</a:t>
            </a:r>
            <a:endParaRPr lang="en-US" dirty="0"/>
          </a:p>
        </p:txBody>
      </p:sp>
      <p:sp>
        <p:nvSpPr>
          <p:cNvPr id="12" name="TextBox 11"/>
          <p:cNvSpPr txBox="1"/>
          <p:nvPr/>
        </p:nvSpPr>
        <p:spPr>
          <a:xfrm>
            <a:off x="3393268" y="3070488"/>
            <a:ext cx="2212565" cy="646331"/>
          </a:xfrm>
          <a:prstGeom prst="rect">
            <a:avLst/>
          </a:prstGeom>
          <a:noFill/>
        </p:spPr>
        <p:txBody>
          <a:bodyPr wrap="none" rtlCol="0">
            <a:spAutoFit/>
          </a:bodyPr>
          <a:lstStyle/>
          <a:p>
            <a:r>
              <a:rPr lang="en-US" b="1" dirty="0" smtClean="0"/>
              <a:t>University of Georgia</a:t>
            </a:r>
          </a:p>
          <a:p>
            <a:r>
              <a:rPr lang="en-US" dirty="0" smtClean="0">
                <a:solidFill>
                  <a:srgbClr val="FF6600"/>
                </a:solidFill>
              </a:rPr>
              <a:t>Scott Jackson</a:t>
            </a:r>
            <a:endParaRPr lang="en-US" dirty="0">
              <a:solidFill>
                <a:srgbClr val="FF6600"/>
              </a:solidFill>
            </a:endParaRPr>
          </a:p>
        </p:txBody>
      </p:sp>
      <p:sp>
        <p:nvSpPr>
          <p:cNvPr id="13" name="TextBox 12"/>
          <p:cNvSpPr txBox="1"/>
          <p:nvPr/>
        </p:nvSpPr>
        <p:spPr>
          <a:xfrm>
            <a:off x="6189546" y="3070488"/>
            <a:ext cx="2388507" cy="646331"/>
          </a:xfrm>
          <a:prstGeom prst="rect">
            <a:avLst/>
          </a:prstGeom>
          <a:noFill/>
        </p:spPr>
        <p:txBody>
          <a:bodyPr wrap="none" rtlCol="0">
            <a:spAutoFit/>
          </a:bodyPr>
          <a:lstStyle/>
          <a:p>
            <a:r>
              <a:rPr lang="en-US" b="1" dirty="0" smtClean="0"/>
              <a:t>University of Maryland</a:t>
            </a:r>
          </a:p>
          <a:p>
            <a:r>
              <a:rPr lang="en-US" dirty="0" smtClean="0">
                <a:solidFill>
                  <a:srgbClr val="FF6600"/>
                </a:solidFill>
              </a:rPr>
              <a:t>Carlos Machado</a:t>
            </a:r>
            <a:endParaRPr lang="en-US" dirty="0">
              <a:solidFill>
                <a:srgbClr val="FF6600"/>
              </a:solidFill>
            </a:endParaRPr>
          </a:p>
        </p:txBody>
      </p:sp>
      <p:sp>
        <p:nvSpPr>
          <p:cNvPr id="14" name="TextBox 13"/>
          <p:cNvSpPr txBox="1"/>
          <p:nvPr/>
        </p:nvSpPr>
        <p:spPr>
          <a:xfrm>
            <a:off x="6189546" y="1891316"/>
            <a:ext cx="2209860" cy="646331"/>
          </a:xfrm>
          <a:prstGeom prst="rect">
            <a:avLst/>
          </a:prstGeom>
          <a:noFill/>
        </p:spPr>
        <p:txBody>
          <a:bodyPr wrap="none" rtlCol="0">
            <a:spAutoFit/>
          </a:bodyPr>
          <a:lstStyle/>
          <a:p>
            <a:r>
              <a:rPr lang="en-US" b="1" dirty="0" smtClean="0"/>
              <a:t>University of Chicago</a:t>
            </a:r>
          </a:p>
          <a:p>
            <a:r>
              <a:rPr lang="en-US" dirty="0" err="1" smtClean="0">
                <a:solidFill>
                  <a:srgbClr val="FF6600"/>
                </a:solidFill>
              </a:rPr>
              <a:t>Manyuan</a:t>
            </a:r>
            <a:r>
              <a:rPr lang="en-US" dirty="0" smtClean="0">
                <a:solidFill>
                  <a:srgbClr val="FF6600"/>
                </a:solidFill>
              </a:rPr>
              <a:t> Long</a:t>
            </a:r>
            <a:endParaRPr lang="en-US" dirty="0">
              <a:solidFill>
                <a:srgbClr val="FF6600"/>
              </a:solidFill>
            </a:endParaRPr>
          </a:p>
        </p:txBody>
      </p:sp>
      <p:sp>
        <p:nvSpPr>
          <p:cNvPr id="19" name="TextBox 18"/>
          <p:cNvSpPr txBox="1"/>
          <p:nvPr/>
        </p:nvSpPr>
        <p:spPr>
          <a:xfrm>
            <a:off x="6247840" y="3922579"/>
            <a:ext cx="2380166" cy="923330"/>
          </a:xfrm>
          <a:prstGeom prst="rect">
            <a:avLst/>
          </a:prstGeom>
          <a:noFill/>
        </p:spPr>
        <p:txBody>
          <a:bodyPr wrap="none" rtlCol="0">
            <a:spAutoFit/>
          </a:bodyPr>
          <a:lstStyle/>
          <a:p>
            <a:r>
              <a:rPr lang="en-US" b="1" dirty="0" smtClean="0"/>
              <a:t>Cold Spring Harbor Lab</a:t>
            </a:r>
          </a:p>
          <a:p>
            <a:r>
              <a:rPr lang="en-US" dirty="0" smtClean="0">
                <a:solidFill>
                  <a:srgbClr val="FF6600"/>
                </a:solidFill>
              </a:rPr>
              <a:t>Doreen Ware</a:t>
            </a:r>
          </a:p>
          <a:p>
            <a:r>
              <a:rPr lang="en-US" dirty="0" smtClean="0"/>
              <a:t>Sharon Wei</a:t>
            </a:r>
          </a:p>
        </p:txBody>
      </p:sp>
      <p:pic>
        <p:nvPicPr>
          <p:cNvPr id="25"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268" y="4507694"/>
            <a:ext cx="116395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p:cNvSpPr>
            <a:spLocks noGrp="1"/>
          </p:cNvSpPr>
          <p:nvPr>
            <p:ph type="title"/>
          </p:nvPr>
        </p:nvSpPr>
        <p:spPr>
          <a:xfrm>
            <a:off x="457200" y="717174"/>
            <a:ext cx="8229600" cy="567765"/>
          </a:xfrm>
        </p:spPr>
        <p:txBody>
          <a:bodyPr>
            <a:normAutofit fontScale="90000"/>
          </a:bodyPr>
          <a:lstStyle/>
          <a:p>
            <a:r>
              <a:rPr lang="en-US" dirty="0" err="1"/>
              <a:t>Oryza</a:t>
            </a:r>
            <a:r>
              <a:rPr lang="en-US" dirty="0"/>
              <a:t> Genome Evolution Project (OGE)</a:t>
            </a:r>
            <a:br>
              <a:rPr lang="en-US" dirty="0"/>
            </a:br>
            <a:endParaRPr lang="en-US" dirty="0"/>
          </a:p>
        </p:txBody>
      </p:sp>
      <p:sp>
        <p:nvSpPr>
          <p:cNvPr id="18" name="Rectangle 17"/>
          <p:cNvSpPr/>
          <p:nvPr/>
        </p:nvSpPr>
        <p:spPr>
          <a:xfrm>
            <a:off x="3047438" y="5697356"/>
            <a:ext cx="2194982" cy="369332"/>
          </a:xfrm>
          <a:prstGeom prst="rect">
            <a:avLst/>
          </a:prstGeom>
        </p:spPr>
        <p:txBody>
          <a:bodyPr wrap="none">
            <a:spAutoFit/>
          </a:bodyPr>
          <a:lstStyle/>
          <a:p>
            <a:r>
              <a:rPr lang="en-US" dirty="0" smtClean="0"/>
              <a:t>NSF Award #1026200</a:t>
            </a:r>
            <a:endParaRPr lang="en-US" dirty="0"/>
          </a:p>
        </p:txBody>
      </p:sp>
      <p:sp>
        <p:nvSpPr>
          <p:cNvPr id="24" name="Footer Placeholder 23"/>
          <p:cNvSpPr>
            <a:spLocks noGrp="1"/>
          </p:cNvSpPr>
          <p:nvPr>
            <p:ph type="ftr" sz="quarter" idx="11"/>
          </p:nvPr>
        </p:nvSpPr>
        <p:spPr/>
        <p:txBody>
          <a:bodyPr/>
          <a:lstStyle/>
          <a:p>
            <a:r>
              <a:rPr lang="en-US" smtClean="0"/>
              <a:t>ISRFG9 11/7/11</a:t>
            </a:r>
            <a:endParaRPr lang="en-US"/>
          </a:p>
        </p:txBody>
      </p:sp>
      <p:sp>
        <p:nvSpPr>
          <p:cNvPr id="26" name="Slide Number Placeholder 25"/>
          <p:cNvSpPr>
            <a:spLocks noGrp="1"/>
          </p:cNvSpPr>
          <p:nvPr>
            <p:ph type="sldNum" sz="quarter" idx="12"/>
          </p:nvPr>
        </p:nvSpPr>
        <p:spPr/>
        <p:txBody>
          <a:bodyPr/>
          <a:lstStyle/>
          <a:p>
            <a:fld id="{D100CA46-5126-3344-8793-FED337C20BED}" type="slidenum">
              <a:rPr lang="en-US" smtClean="0"/>
              <a:t>36</a:t>
            </a:fld>
            <a:endParaRPr lang="en-US"/>
          </a:p>
        </p:txBody>
      </p:sp>
    </p:spTree>
    <p:extLst>
      <p:ext uri="{BB962C8B-B14F-4D97-AF65-F5344CB8AC3E}">
        <p14:creationId xmlns:p14="http://schemas.microsoft.com/office/powerpoint/2010/main" val="33684873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026"/>
          <p:cNvSpPr>
            <a:spLocks noGrp="1" noChangeArrowheads="1"/>
          </p:cNvSpPr>
          <p:nvPr>
            <p:ph type="title"/>
          </p:nvPr>
        </p:nvSpPr>
        <p:spPr>
          <a:xfrm>
            <a:off x="685800" y="449905"/>
            <a:ext cx="7772400" cy="625793"/>
          </a:xfrm>
        </p:spPr>
        <p:txBody>
          <a:bodyPr>
            <a:normAutofit fontScale="90000"/>
          </a:bodyPr>
          <a:lstStyle/>
          <a:p>
            <a:pPr eaLnBrk="1" hangingPunct="1"/>
            <a:r>
              <a:rPr lang="en-US" dirty="0" smtClean="0">
                <a:latin typeface="Verdana" charset="0"/>
                <a:ea typeface="ＭＳ Ｐゴシック" charset="0"/>
                <a:cs typeface="ＭＳ Ｐゴシック" charset="0"/>
              </a:rPr>
              <a:t>Gramene</a:t>
            </a:r>
            <a:endParaRPr lang="en-US" dirty="0">
              <a:latin typeface="Verdana" charset="0"/>
              <a:ea typeface="ＭＳ Ｐゴシック" charset="0"/>
              <a:cs typeface="ＭＳ Ｐゴシック" charset="0"/>
            </a:endParaRPr>
          </a:p>
        </p:txBody>
      </p:sp>
      <p:sp>
        <p:nvSpPr>
          <p:cNvPr id="194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9CDDEA91-179E-154A-8D53-D5EC51359012}" type="slidenum">
              <a:rPr lang="en-US" sz="1300"/>
              <a:pPr eaLnBrk="1" hangingPunct="1"/>
              <a:t>37</a:t>
            </a:fld>
            <a:endParaRPr lang="en-US" sz="1300"/>
          </a:p>
        </p:txBody>
      </p:sp>
      <p:sp>
        <p:nvSpPr>
          <p:cNvPr id="6" name="TextBox 5"/>
          <p:cNvSpPr txBox="1"/>
          <p:nvPr/>
        </p:nvSpPr>
        <p:spPr>
          <a:xfrm>
            <a:off x="454151" y="1496350"/>
            <a:ext cx="1817512" cy="2585323"/>
          </a:xfrm>
          <a:prstGeom prst="rect">
            <a:avLst/>
          </a:prstGeom>
          <a:noFill/>
        </p:spPr>
        <p:txBody>
          <a:bodyPr wrap="none" rtlCol="0">
            <a:spAutoFit/>
          </a:bodyPr>
          <a:lstStyle/>
          <a:p>
            <a:r>
              <a:rPr lang="en-US" b="1" dirty="0" smtClean="0"/>
              <a:t>CSHL</a:t>
            </a:r>
          </a:p>
          <a:p>
            <a:r>
              <a:rPr lang="en-US" dirty="0" smtClean="0">
                <a:solidFill>
                  <a:srgbClr val="FF6600"/>
                </a:solidFill>
              </a:rPr>
              <a:t>Doreen Ware</a:t>
            </a:r>
          </a:p>
          <a:p>
            <a:r>
              <a:rPr lang="en-US" dirty="0" smtClean="0"/>
              <a:t>Sharon Wei</a:t>
            </a:r>
          </a:p>
          <a:p>
            <a:r>
              <a:rPr lang="en-US" dirty="0" smtClean="0"/>
              <a:t>Ken </a:t>
            </a:r>
            <a:r>
              <a:rPr lang="en-US" dirty="0" err="1" smtClean="0"/>
              <a:t>Youens</a:t>
            </a:r>
            <a:r>
              <a:rPr lang="en-US" dirty="0" smtClean="0"/>
              <a:t>-Clark</a:t>
            </a:r>
          </a:p>
          <a:p>
            <a:r>
              <a:rPr lang="en-US" dirty="0" smtClean="0"/>
              <a:t>Jim Thomason</a:t>
            </a:r>
          </a:p>
          <a:p>
            <a:r>
              <a:rPr lang="en-US" dirty="0" smtClean="0"/>
              <a:t>Marcela Monaco</a:t>
            </a:r>
          </a:p>
          <a:p>
            <a:r>
              <a:rPr lang="en-US" dirty="0" smtClean="0"/>
              <a:t>Will Spooner</a:t>
            </a:r>
          </a:p>
          <a:p>
            <a:r>
              <a:rPr lang="en-US" dirty="0" err="1" smtClean="0"/>
              <a:t>Shiran</a:t>
            </a:r>
            <a:r>
              <a:rPr lang="en-US" dirty="0" smtClean="0"/>
              <a:t> Pasternak</a:t>
            </a:r>
          </a:p>
          <a:p>
            <a:r>
              <a:rPr lang="en-US" dirty="0" smtClean="0"/>
              <a:t>Aaron </a:t>
            </a:r>
            <a:r>
              <a:rPr lang="en-US" dirty="0" err="1" smtClean="0"/>
              <a:t>Chuah</a:t>
            </a:r>
            <a:endParaRPr lang="en-US" dirty="0" smtClean="0"/>
          </a:p>
        </p:txBody>
      </p:sp>
      <p:sp>
        <p:nvSpPr>
          <p:cNvPr id="7" name="TextBox 6"/>
          <p:cNvSpPr txBox="1"/>
          <p:nvPr/>
        </p:nvSpPr>
        <p:spPr>
          <a:xfrm>
            <a:off x="2765498" y="1496350"/>
            <a:ext cx="2918700" cy="2308324"/>
          </a:xfrm>
          <a:prstGeom prst="rect">
            <a:avLst/>
          </a:prstGeom>
          <a:noFill/>
        </p:spPr>
        <p:txBody>
          <a:bodyPr wrap="none" rtlCol="0">
            <a:spAutoFit/>
          </a:bodyPr>
          <a:lstStyle/>
          <a:p>
            <a:r>
              <a:rPr lang="en-US" b="1" dirty="0" smtClean="0"/>
              <a:t>Cornell University</a:t>
            </a:r>
          </a:p>
          <a:p>
            <a:r>
              <a:rPr lang="en-US" dirty="0" smtClean="0">
                <a:solidFill>
                  <a:srgbClr val="FF6600"/>
                </a:solidFill>
              </a:rPr>
              <a:t>Susan </a:t>
            </a:r>
            <a:r>
              <a:rPr lang="en-US" dirty="0" err="1" smtClean="0">
                <a:solidFill>
                  <a:srgbClr val="FF6600"/>
                </a:solidFill>
              </a:rPr>
              <a:t>McCouch</a:t>
            </a:r>
            <a:endParaRPr lang="en-US" dirty="0" smtClean="0">
              <a:solidFill>
                <a:srgbClr val="FF6600"/>
              </a:solidFill>
            </a:endParaRPr>
          </a:p>
          <a:p>
            <a:r>
              <a:rPr lang="en-US" dirty="0" smtClean="0"/>
              <a:t>Genevieve </a:t>
            </a:r>
            <a:r>
              <a:rPr lang="en-US" dirty="0" err="1" smtClean="0"/>
              <a:t>DeClerck</a:t>
            </a:r>
            <a:endParaRPr lang="en-US" dirty="0" smtClean="0"/>
          </a:p>
          <a:p>
            <a:r>
              <a:rPr lang="en-US" dirty="0" err="1" smtClean="0"/>
              <a:t>Karthikeyan</a:t>
            </a:r>
            <a:r>
              <a:rPr lang="en-US" dirty="0" smtClean="0"/>
              <a:t> </a:t>
            </a:r>
            <a:r>
              <a:rPr lang="en-US" dirty="0" err="1"/>
              <a:t>Athikkattuvalasu</a:t>
            </a:r>
            <a:endParaRPr lang="en-US" dirty="0"/>
          </a:p>
          <a:p>
            <a:endParaRPr lang="en-US" dirty="0" smtClean="0"/>
          </a:p>
          <a:p>
            <a:r>
              <a:rPr lang="en-US" dirty="0" smtClean="0">
                <a:solidFill>
                  <a:srgbClr val="FF6600"/>
                </a:solidFill>
              </a:rPr>
              <a:t>Ed Buckler</a:t>
            </a:r>
          </a:p>
          <a:p>
            <a:r>
              <a:rPr lang="en-US" dirty="0" smtClean="0"/>
              <a:t>Terry </a:t>
            </a:r>
            <a:r>
              <a:rPr lang="en-US" dirty="0" err="1" smtClean="0"/>
              <a:t>Casstevens</a:t>
            </a:r>
            <a:endParaRPr lang="en-US" dirty="0" smtClean="0"/>
          </a:p>
          <a:p>
            <a:r>
              <a:rPr lang="en-US" dirty="0" smtClean="0"/>
              <a:t>Charles Chen</a:t>
            </a:r>
            <a:endParaRPr lang="en-US" dirty="0"/>
          </a:p>
        </p:txBody>
      </p:sp>
      <p:sp>
        <p:nvSpPr>
          <p:cNvPr id="8" name="TextBox 7"/>
          <p:cNvSpPr txBox="1"/>
          <p:nvPr/>
        </p:nvSpPr>
        <p:spPr>
          <a:xfrm>
            <a:off x="5886087" y="1496350"/>
            <a:ext cx="2572113" cy="1200329"/>
          </a:xfrm>
          <a:prstGeom prst="rect">
            <a:avLst/>
          </a:prstGeom>
          <a:noFill/>
        </p:spPr>
        <p:txBody>
          <a:bodyPr wrap="none" rtlCol="0">
            <a:spAutoFit/>
          </a:bodyPr>
          <a:lstStyle/>
          <a:p>
            <a:r>
              <a:rPr lang="en-US" b="1" dirty="0" smtClean="0"/>
              <a:t>Oregon State University</a:t>
            </a:r>
          </a:p>
          <a:p>
            <a:r>
              <a:rPr lang="en-US" dirty="0" err="1" smtClean="0">
                <a:solidFill>
                  <a:srgbClr val="FF6600"/>
                </a:solidFill>
              </a:rPr>
              <a:t>Pankaj</a:t>
            </a:r>
            <a:r>
              <a:rPr lang="en-US" dirty="0" smtClean="0">
                <a:solidFill>
                  <a:srgbClr val="FF6600"/>
                </a:solidFill>
              </a:rPr>
              <a:t> </a:t>
            </a:r>
            <a:r>
              <a:rPr lang="en-US" dirty="0" err="1" smtClean="0">
                <a:solidFill>
                  <a:srgbClr val="FF6600"/>
                </a:solidFill>
              </a:rPr>
              <a:t>Jaiswal</a:t>
            </a:r>
            <a:endParaRPr lang="en-US" dirty="0" smtClean="0">
              <a:solidFill>
                <a:srgbClr val="FF6600"/>
              </a:solidFill>
            </a:endParaRPr>
          </a:p>
          <a:p>
            <a:r>
              <a:rPr lang="en-US" dirty="0" smtClean="0"/>
              <a:t>Vindhya </a:t>
            </a:r>
            <a:r>
              <a:rPr lang="en-US" dirty="0" err="1" smtClean="0"/>
              <a:t>Amarasinghe</a:t>
            </a:r>
            <a:endParaRPr lang="en-US" dirty="0" smtClean="0"/>
          </a:p>
          <a:p>
            <a:r>
              <a:rPr lang="en-US" dirty="0" err="1" smtClean="0"/>
              <a:t>Palitha</a:t>
            </a:r>
            <a:r>
              <a:rPr lang="en-US" dirty="0" smtClean="0"/>
              <a:t> </a:t>
            </a:r>
            <a:r>
              <a:rPr lang="en-US" dirty="0" err="1" smtClean="0"/>
              <a:t>Dharmawardhana</a:t>
            </a:r>
            <a:endParaRPr lang="en-US" dirty="0"/>
          </a:p>
        </p:txBody>
      </p:sp>
      <p:pic>
        <p:nvPicPr>
          <p:cNvPr id="37"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220" y="4193207"/>
            <a:ext cx="785972" cy="54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220" y="4902082"/>
            <a:ext cx="595314" cy="40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19" y="4193207"/>
            <a:ext cx="116395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1819" y="5433020"/>
            <a:ext cx="2720213" cy="923330"/>
          </a:xfrm>
          <a:prstGeom prst="rect">
            <a:avLst/>
          </a:prstGeom>
          <a:noFill/>
        </p:spPr>
        <p:txBody>
          <a:bodyPr wrap="square" rtlCol="0">
            <a:spAutoFit/>
          </a:bodyPr>
          <a:lstStyle/>
          <a:p>
            <a:r>
              <a:rPr lang="en-US" dirty="0" smtClean="0">
                <a:solidFill>
                  <a:srgbClr val="A0453D"/>
                </a:solidFill>
                <a:latin typeface="Calibri" charset="0"/>
              </a:rPr>
              <a:t>NSF award #0703908 and partial support from USDA and USDA-ARS </a:t>
            </a:r>
            <a:endParaRPr lang="en-US" dirty="0"/>
          </a:p>
        </p:txBody>
      </p:sp>
      <p:sp>
        <p:nvSpPr>
          <p:cNvPr id="3" name="TextBox 2"/>
          <p:cNvSpPr txBox="1"/>
          <p:nvPr/>
        </p:nvSpPr>
        <p:spPr>
          <a:xfrm>
            <a:off x="3615050" y="3963610"/>
            <a:ext cx="3917321" cy="1477328"/>
          </a:xfrm>
          <a:prstGeom prst="rect">
            <a:avLst/>
          </a:prstGeom>
          <a:noFill/>
        </p:spPr>
        <p:txBody>
          <a:bodyPr wrap="none" rtlCol="0">
            <a:spAutoFit/>
          </a:bodyPr>
          <a:lstStyle/>
          <a:p>
            <a:r>
              <a:rPr lang="en-US" b="1" dirty="0" smtClean="0"/>
              <a:t>Collaborator</a:t>
            </a:r>
          </a:p>
          <a:p>
            <a:r>
              <a:rPr lang="en-US" b="1" dirty="0" smtClean="0"/>
              <a:t>European Bioinformatics Institute (EBI)</a:t>
            </a:r>
          </a:p>
          <a:p>
            <a:r>
              <a:rPr lang="en-US" dirty="0" smtClean="0"/>
              <a:t>Paul Kersey</a:t>
            </a:r>
          </a:p>
          <a:p>
            <a:r>
              <a:rPr lang="en-US" dirty="0" smtClean="0"/>
              <a:t>Paul </a:t>
            </a:r>
            <a:r>
              <a:rPr lang="en-US" dirty="0" err="1" smtClean="0"/>
              <a:t>Derwent</a:t>
            </a:r>
            <a:endParaRPr lang="en-US" dirty="0" smtClean="0"/>
          </a:p>
          <a:p>
            <a:r>
              <a:rPr lang="en-US" dirty="0" smtClean="0"/>
              <a:t>Dan </a:t>
            </a:r>
            <a:r>
              <a:rPr lang="en-US" dirty="0" err="1" smtClean="0"/>
              <a:t>Staines</a:t>
            </a:r>
            <a:endParaRPr lang="en-US" dirty="0"/>
          </a:p>
        </p:txBody>
      </p:sp>
      <p:pic>
        <p:nvPicPr>
          <p:cNvPr id="56" name="Picture 55"/>
          <p:cNvPicPr>
            <a:picLocks noChangeAspect="1"/>
          </p:cNvPicPr>
          <p:nvPr/>
        </p:nvPicPr>
        <p:blipFill>
          <a:blip r:embed="rId6"/>
          <a:stretch>
            <a:fillRect/>
          </a:stretch>
        </p:blipFill>
        <p:spPr>
          <a:xfrm>
            <a:off x="3616074" y="5450310"/>
            <a:ext cx="2540000" cy="368300"/>
          </a:xfrm>
          <a:prstGeom prst="rect">
            <a:avLst/>
          </a:prstGeom>
        </p:spPr>
      </p:pic>
      <p:sp>
        <p:nvSpPr>
          <p:cNvPr id="57" name="TextBox 56"/>
          <p:cNvSpPr txBox="1"/>
          <p:nvPr/>
        </p:nvSpPr>
        <p:spPr>
          <a:xfrm>
            <a:off x="3616074" y="5779159"/>
            <a:ext cx="2538976" cy="369332"/>
          </a:xfrm>
          <a:prstGeom prst="rect">
            <a:avLst/>
          </a:prstGeom>
          <a:noFill/>
        </p:spPr>
        <p:txBody>
          <a:bodyPr wrap="none" rtlCol="0">
            <a:spAutoFit/>
          </a:bodyPr>
          <a:lstStyle/>
          <a:p>
            <a:r>
              <a:rPr lang="en-US" dirty="0" err="1" smtClean="0"/>
              <a:t>www.plants.ensembl.org</a:t>
            </a:r>
            <a:endParaRPr lang="en-US" dirty="0"/>
          </a:p>
        </p:txBody>
      </p:sp>
      <p:sp>
        <p:nvSpPr>
          <p:cNvPr id="58" name="Footer Placeholder 57"/>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20689190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2644" y="1513559"/>
            <a:ext cx="4077970" cy="5415280"/>
          </a:xfrm>
          <a:prstGeom prst="rect">
            <a:avLst/>
          </a:prstGeom>
          <a:ln>
            <a:solidFill>
              <a:srgbClr val="000000"/>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383002" y="1763451"/>
            <a:ext cx="7804150" cy="4267200"/>
          </a:xfrm>
          <a:prstGeom prst="rect">
            <a:avLst/>
          </a:prstGeom>
          <a:ln>
            <a:solidFill>
              <a:srgbClr val="000000"/>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383002" y="1790981"/>
            <a:ext cx="3969553" cy="4831419"/>
          </a:xfrm>
          <a:prstGeom prst="rect">
            <a:avLst/>
          </a:prstGeom>
          <a:ln>
            <a:solidFill>
              <a:srgbClr val="000000"/>
            </a:solidFill>
          </a:ln>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6"/>
          <a:stretch>
            <a:fillRect/>
          </a:stretch>
        </p:blipFill>
        <p:spPr>
          <a:xfrm>
            <a:off x="0" y="1678436"/>
            <a:ext cx="9144000" cy="4560570"/>
          </a:xfrm>
          <a:prstGeom prst="rect">
            <a:avLst/>
          </a:prstGeom>
        </p:spPr>
      </p:pic>
      <p:pic>
        <p:nvPicPr>
          <p:cNvPr id="2" name="Picture 1"/>
          <p:cNvPicPr>
            <a:picLocks noChangeAspect="1"/>
          </p:cNvPicPr>
          <p:nvPr/>
        </p:nvPicPr>
        <p:blipFill>
          <a:blip r:embed="rId7"/>
          <a:stretch>
            <a:fillRect/>
          </a:stretch>
        </p:blipFill>
        <p:spPr>
          <a:xfrm>
            <a:off x="407791" y="1867401"/>
            <a:ext cx="8412686" cy="4234252"/>
          </a:xfrm>
          <a:prstGeom prst="rect">
            <a:avLst/>
          </a:prstGeom>
          <a:ln>
            <a:solidFill>
              <a:srgbClr val="000000"/>
            </a:solidFill>
          </a:ln>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8"/>
          <a:srcRect b="39625"/>
          <a:stretch/>
        </p:blipFill>
        <p:spPr>
          <a:xfrm>
            <a:off x="0" y="2660504"/>
            <a:ext cx="6435090" cy="3188199"/>
          </a:xfrm>
          <a:prstGeom prst="rect">
            <a:avLst/>
          </a:prstGeom>
          <a:ln>
            <a:solidFill>
              <a:srgbClr val="000000"/>
            </a:solidFill>
          </a:ln>
          <a:effectLst>
            <a:outerShdw blurRad="50800" dist="38100" dir="2700000" algn="tl" rotWithShape="0">
              <a:prstClr val="black">
                <a:alpha val="40000"/>
              </a:prstClr>
            </a:outerShdw>
          </a:effectLst>
        </p:spPr>
      </p:pic>
      <p:sp>
        <p:nvSpPr>
          <p:cNvPr id="8" name="Left Arrow 7"/>
          <p:cNvSpPr/>
          <p:nvPr/>
        </p:nvSpPr>
        <p:spPr>
          <a:xfrm rot="19009308">
            <a:off x="7440724" y="3577474"/>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4927" y="879815"/>
            <a:ext cx="2634405" cy="461665"/>
          </a:xfrm>
          <a:prstGeom prst="rect">
            <a:avLst/>
          </a:prstGeom>
          <a:noFill/>
        </p:spPr>
        <p:txBody>
          <a:bodyPr wrap="none" rtlCol="0">
            <a:spAutoFit/>
          </a:bodyPr>
          <a:lstStyle/>
          <a:p>
            <a:r>
              <a:rPr lang="en-US" sz="2400" dirty="0" smtClean="0"/>
              <a:t>Accession: IRGC100</a:t>
            </a:r>
            <a:endParaRPr lang="en-US" sz="2400" dirty="0"/>
          </a:p>
        </p:txBody>
      </p:sp>
      <p:sp>
        <p:nvSpPr>
          <p:cNvPr id="10" name="Left Arrow 9"/>
          <p:cNvSpPr/>
          <p:nvPr/>
        </p:nvSpPr>
        <p:spPr>
          <a:xfrm rot="19009308">
            <a:off x="6902164" y="3704475"/>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94927" y="879815"/>
            <a:ext cx="1763073" cy="461665"/>
          </a:xfrm>
          <a:prstGeom prst="rect">
            <a:avLst/>
          </a:prstGeom>
          <a:noFill/>
        </p:spPr>
        <p:txBody>
          <a:bodyPr wrap="none" rtlCol="0">
            <a:spAutoFit/>
          </a:bodyPr>
          <a:lstStyle/>
          <a:p>
            <a:r>
              <a:rPr lang="en-US" sz="2400" dirty="0" smtClean="0"/>
              <a:t>Genome: AA</a:t>
            </a:r>
            <a:endParaRPr lang="en-US" sz="2400" dirty="0"/>
          </a:p>
        </p:txBody>
      </p:sp>
      <p:sp>
        <p:nvSpPr>
          <p:cNvPr id="13" name="Left Arrow 12"/>
          <p:cNvSpPr/>
          <p:nvPr/>
        </p:nvSpPr>
        <p:spPr>
          <a:xfrm rot="19009308">
            <a:off x="6985855" y="3830701"/>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524093" y="106893"/>
            <a:ext cx="4500150" cy="584776"/>
          </a:xfrm>
          <a:prstGeom prst="rect">
            <a:avLst/>
          </a:prstGeom>
          <a:noFill/>
        </p:spPr>
        <p:txBody>
          <a:bodyPr wrap="none" rtlCol="0">
            <a:spAutoFit/>
          </a:bodyPr>
          <a:lstStyle/>
          <a:p>
            <a:r>
              <a:rPr lang="en-US" sz="3200" dirty="0" err="1" smtClean="0"/>
              <a:t>Oryza</a:t>
            </a:r>
            <a:r>
              <a:rPr lang="en-US" sz="3200" dirty="0" smtClean="0"/>
              <a:t> </a:t>
            </a:r>
            <a:r>
              <a:rPr lang="en-US" sz="3200" dirty="0" err="1" smtClean="0"/>
              <a:t>nivara</a:t>
            </a:r>
            <a:r>
              <a:rPr lang="en-US" sz="3200" dirty="0" smtClean="0"/>
              <a:t> Species Page</a:t>
            </a:r>
            <a:endParaRPr lang="en-US" sz="3200" dirty="0"/>
          </a:p>
        </p:txBody>
      </p:sp>
      <p:sp>
        <p:nvSpPr>
          <p:cNvPr id="15" name="TextBox 14"/>
          <p:cNvSpPr txBox="1"/>
          <p:nvPr/>
        </p:nvSpPr>
        <p:spPr>
          <a:xfrm>
            <a:off x="394927" y="879815"/>
            <a:ext cx="1714532" cy="461665"/>
          </a:xfrm>
          <a:prstGeom prst="rect">
            <a:avLst/>
          </a:prstGeom>
          <a:noFill/>
        </p:spPr>
        <p:txBody>
          <a:bodyPr wrap="none" rtlCol="0">
            <a:spAutoFit/>
          </a:bodyPr>
          <a:lstStyle/>
          <a:p>
            <a:r>
              <a:rPr lang="en-US" sz="2400" dirty="0" smtClean="0"/>
              <a:t>Origin: India</a:t>
            </a:r>
            <a:endParaRPr lang="en-US" sz="2400" dirty="0"/>
          </a:p>
        </p:txBody>
      </p:sp>
      <p:sp>
        <p:nvSpPr>
          <p:cNvPr id="16" name="Left Arrow 15"/>
          <p:cNvSpPr/>
          <p:nvPr/>
        </p:nvSpPr>
        <p:spPr>
          <a:xfrm rot="19009308">
            <a:off x="7714684" y="3895559"/>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94927" y="879815"/>
            <a:ext cx="6656690" cy="461665"/>
          </a:xfrm>
          <a:prstGeom prst="rect">
            <a:avLst/>
          </a:prstGeom>
          <a:noFill/>
        </p:spPr>
        <p:txBody>
          <a:bodyPr wrap="none" rtlCol="0">
            <a:spAutoFit/>
          </a:bodyPr>
          <a:lstStyle/>
          <a:p>
            <a:r>
              <a:rPr lang="en-US" sz="2400" dirty="0" smtClean="0"/>
              <a:t>Useful Traits: Resistance to grassy stunt virus and BI</a:t>
            </a:r>
            <a:endParaRPr lang="en-US" sz="2400" dirty="0"/>
          </a:p>
        </p:txBody>
      </p:sp>
      <p:sp>
        <p:nvSpPr>
          <p:cNvPr id="18" name="Left Arrow 17"/>
          <p:cNvSpPr/>
          <p:nvPr/>
        </p:nvSpPr>
        <p:spPr>
          <a:xfrm rot="19009308">
            <a:off x="7357872" y="4212870"/>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94927" y="879815"/>
            <a:ext cx="877313" cy="461665"/>
          </a:xfrm>
          <a:prstGeom prst="rect">
            <a:avLst/>
          </a:prstGeom>
          <a:noFill/>
        </p:spPr>
        <p:txBody>
          <a:bodyPr wrap="none" rtlCol="0">
            <a:spAutoFit/>
          </a:bodyPr>
          <a:lstStyle/>
          <a:p>
            <a:r>
              <a:rPr lang="en-US" sz="2400" dirty="0" smtClean="0"/>
              <a:t>Maps</a:t>
            </a:r>
            <a:endParaRPr lang="en-US" sz="2400" dirty="0"/>
          </a:p>
        </p:txBody>
      </p:sp>
      <p:sp>
        <p:nvSpPr>
          <p:cNvPr id="20" name="Left Arrow 19"/>
          <p:cNvSpPr/>
          <p:nvPr/>
        </p:nvSpPr>
        <p:spPr>
          <a:xfrm rot="19009308">
            <a:off x="8214162" y="4417388"/>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94927" y="879815"/>
            <a:ext cx="3148668" cy="461665"/>
          </a:xfrm>
          <a:prstGeom prst="rect">
            <a:avLst/>
          </a:prstGeom>
          <a:noFill/>
        </p:spPr>
        <p:txBody>
          <a:bodyPr wrap="none" rtlCol="0">
            <a:spAutoFit/>
          </a:bodyPr>
          <a:lstStyle/>
          <a:p>
            <a:r>
              <a:rPr lang="en-US" sz="2400" dirty="0" smtClean="0"/>
              <a:t>Markers and sequences</a:t>
            </a:r>
            <a:endParaRPr lang="en-US" sz="2400" dirty="0"/>
          </a:p>
        </p:txBody>
      </p:sp>
      <p:sp>
        <p:nvSpPr>
          <p:cNvPr id="22" name="Left Arrow 21"/>
          <p:cNvSpPr/>
          <p:nvPr/>
        </p:nvSpPr>
        <p:spPr>
          <a:xfrm rot="19009308">
            <a:off x="7954528" y="4608472"/>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94927" y="879815"/>
            <a:ext cx="2662958" cy="461665"/>
          </a:xfrm>
          <a:prstGeom prst="rect">
            <a:avLst/>
          </a:prstGeom>
          <a:noFill/>
        </p:spPr>
        <p:txBody>
          <a:bodyPr wrap="none" rtlCol="0">
            <a:spAutoFit/>
          </a:bodyPr>
          <a:lstStyle/>
          <a:p>
            <a:r>
              <a:rPr lang="en-US" sz="2400" dirty="0" smtClean="0"/>
              <a:t>Taxonomy ontology</a:t>
            </a:r>
            <a:endParaRPr lang="en-US" sz="2400" dirty="0"/>
          </a:p>
        </p:txBody>
      </p:sp>
      <p:sp>
        <p:nvSpPr>
          <p:cNvPr id="24" name="Left Arrow 23"/>
          <p:cNvSpPr/>
          <p:nvPr/>
        </p:nvSpPr>
        <p:spPr>
          <a:xfrm rot="19009308">
            <a:off x="7605196" y="4302632"/>
            <a:ext cx="385993" cy="161877"/>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94927" y="879815"/>
            <a:ext cx="1631126" cy="461665"/>
          </a:xfrm>
          <a:prstGeom prst="rect">
            <a:avLst/>
          </a:prstGeom>
          <a:noFill/>
        </p:spPr>
        <p:txBody>
          <a:bodyPr wrap="none" rtlCol="0">
            <a:spAutoFit/>
          </a:bodyPr>
          <a:lstStyle/>
          <a:p>
            <a:r>
              <a:rPr lang="en-US" sz="2400" dirty="0" err="1" smtClean="0"/>
              <a:t>Germplasm</a:t>
            </a:r>
            <a:endParaRPr lang="en-US" sz="2400" dirty="0"/>
          </a:p>
        </p:txBody>
      </p:sp>
      <p:sp>
        <p:nvSpPr>
          <p:cNvPr id="27" name="TextBox 26"/>
          <p:cNvSpPr txBox="1"/>
          <p:nvPr/>
        </p:nvSpPr>
        <p:spPr>
          <a:xfrm>
            <a:off x="394927" y="879815"/>
            <a:ext cx="1756911" cy="461665"/>
          </a:xfrm>
          <a:prstGeom prst="rect">
            <a:avLst/>
          </a:prstGeom>
          <a:noFill/>
        </p:spPr>
        <p:txBody>
          <a:bodyPr wrap="none" rtlCol="0">
            <a:spAutoFit/>
          </a:bodyPr>
          <a:lstStyle/>
          <a:p>
            <a:r>
              <a:rPr lang="en-US" sz="2400" dirty="0" smtClean="0"/>
              <a:t>The Browser</a:t>
            </a:r>
            <a:endParaRPr lang="en-US" sz="2400" dirty="0"/>
          </a:p>
        </p:txBody>
      </p:sp>
      <p:sp>
        <p:nvSpPr>
          <p:cNvPr id="29" name="Footer Placeholder 28"/>
          <p:cNvSpPr>
            <a:spLocks noGrp="1"/>
          </p:cNvSpPr>
          <p:nvPr>
            <p:ph type="ftr" sz="quarter" idx="11"/>
          </p:nvPr>
        </p:nvSpPr>
        <p:spPr/>
        <p:txBody>
          <a:bodyPr/>
          <a:lstStyle/>
          <a:p>
            <a:r>
              <a:rPr lang="en-US" smtClean="0"/>
              <a:t>ISRFG9 11/7/11</a:t>
            </a:r>
            <a:endParaRPr lang="en-US"/>
          </a:p>
        </p:txBody>
      </p:sp>
      <p:sp>
        <p:nvSpPr>
          <p:cNvPr id="30" name="Slide Number Placeholder 29"/>
          <p:cNvSpPr>
            <a:spLocks noGrp="1"/>
          </p:cNvSpPr>
          <p:nvPr>
            <p:ph type="sldNum" sz="quarter" idx="12"/>
          </p:nvPr>
        </p:nvSpPr>
        <p:spPr/>
        <p:txBody>
          <a:bodyPr/>
          <a:lstStyle/>
          <a:p>
            <a:fld id="{D100CA46-5126-3344-8793-FED337C20BED}" type="slidenum">
              <a:rPr lang="en-US" smtClean="0"/>
              <a:t>38</a:t>
            </a:fld>
            <a:endParaRPr lang="en-US"/>
          </a:p>
        </p:txBody>
      </p:sp>
    </p:spTree>
    <p:extLst>
      <p:ext uri="{BB962C8B-B14F-4D97-AF65-F5344CB8AC3E}">
        <p14:creationId xmlns:p14="http://schemas.microsoft.com/office/powerpoint/2010/main" val="2304217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1"/>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0" grpId="1" animBg="1"/>
      <p:bldP spid="11" grpId="0"/>
      <p:bldP spid="11" grpId="1"/>
      <p:bldP spid="13" grpId="0" animBg="1"/>
      <p:bldP spid="13" grpId="1" animBg="1"/>
      <p:bldP spid="15" grpId="0"/>
      <p:bldP spid="15" grpId="1"/>
      <p:bldP spid="16" grpId="0" animBg="1"/>
      <p:bldP spid="16" grpId="1" animBg="1"/>
      <p:bldP spid="17" grpId="0"/>
      <p:bldP spid="17" grpId="1"/>
      <p:bldP spid="18" grpId="0" animBg="1"/>
      <p:bldP spid="18" grpId="1" animBg="1"/>
      <p:bldP spid="19" grpId="0"/>
      <p:bldP spid="19" grpId="1"/>
      <p:bldP spid="20" grpId="0" animBg="1"/>
      <p:bldP spid="20" grpId="1" animBg="1"/>
      <p:bldP spid="21" grpId="0"/>
      <p:bldP spid="21" grpId="1"/>
      <p:bldP spid="22" grpId="0" animBg="1"/>
      <p:bldP spid="22" grpId="1" animBg="1"/>
      <p:bldP spid="23" grpId="0"/>
      <p:bldP spid="23" grpId="1"/>
      <p:bldP spid="24" grpId="0" animBg="1"/>
      <p:bldP spid="24" grpId="1" animBg="1"/>
      <p:bldP spid="25" grpId="0"/>
      <p:bldP spid="25" grpId="1"/>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67" y="-4244240"/>
            <a:ext cx="8907016" cy="10248964"/>
          </a:xfrm>
          <a:prstGeom prst="rect">
            <a:avLst/>
          </a:prstGeom>
        </p:spPr>
        <p:txBody>
          <a:bodyPr wrap="square">
            <a:spAutoFit/>
          </a:bodyPr>
          <a:lstStyle/>
          <a:p>
            <a:r>
              <a:rPr lang="en-US" sz="1200" dirty="0"/>
              <a:t>Description</a:t>
            </a:r>
          </a:p>
          <a:p>
            <a:endParaRPr lang="en-US" sz="1200" dirty="0"/>
          </a:p>
          <a:p>
            <a:r>
              <a:rPr lang="en-US" sz="1200" dirty="0"/>
              <a:t>.</a:t>
            </a:r>
          </a:p>
          <a:p>
            <a:r>
              <a:rPr lang="en-US" sz="1200" dirty="0"/>
              <a:t>About </a:t>
            </a:r>
            <a:r>
              <a:rPr lang="en-US" sz="1200" dirty="0" err="1"/>
              <a:t>Oryza</a:t>
            </a:r>
            <a:r>
              <a:rPr lang="en-US" sz="1200" dirty="0"/>
              <a:t> sativa</a:t>
            </a:r>
          </a:p>
          <a:p>
            <a:r>
              <a:rPr lang="en-US" sz="1200" dirty="0"/>
              <a:t>Rice</a:t>
            </a:r>
          </a:p>
          <a:p>
            <a:endParaRPr lang="en-US" sz="1200" dirty="0"/>
          </a:p>
          <a:p>
            <a:r>
              <a:rPr lang="en-US" sz="1200" dirty="0" err="1"/>
              <a:t>Oryza</a:t>
            </a:r>
            <a:r>
              <a:rPr lang="en-US" sz="1200" dirty="0"/>
              <a:t> sativa (rice) is the staple food for 2.5 billion people, and, after maize, the grain with the second highest worldwide production. In addition to it's agronomic importance, O. sativa is also an important biological model species for monocot plants, and major cereal crops such as maize, wheat, barley and sorghum. O. sativa has a compact genome of approx. 500 </a:t>
            </a:r>
            <a:r>
              <a:rPr lang="en-US" sz="1200" dirty="0" err="1"/>
              <a:t>Mbase</a:t>
            </a:r>
            <a:r>
              <a:rPr lang="en-US" sz="1200" dirty="0"/>
              <a:t> (n=12) compared with the multi-</a:t>
            </a:r>
            <a:r>
              <a:rPr lang="en-US" sz="1200" dirty="0" err="1"/>
              <a:t>gigabase</a:t>
            </a:r>
            <a:r>
              <a:rPr lang="en-US" sz="1200" dirty="0"/>
              <a:t> genomes of maize, wheat and barley. [more].</a:t>
            </a:r>
          </a:p>
          <a:p>
            <a:r>
              <a:rPr lang="en-US" sz="1200" dirty="0"/>
              <a:t>Genome Sequencing and Gene Prediction (MSU6)</a:t>
            </a:r>
          </a:p>
          <a:p>
            <a:endParaRPr lang="en-US" sz="1200" dirty="0"/>
          </a:p>
          <a:p>
            <a:r>
              <a:rPr lang="en-US" sz="1200" dirty="0"/>
              <a:t>Two sub-species of O. sativa have been sequenced; the Japonica Group, and the </a:t>
            </a:r>
            <a:r>
              <a:rPr lang="en-US" sz="1200" dirty="0" err="1"/>
              <a:t>Indica</a:t>
            </a:r>
            <a:r>
              <a:rPr lang="en-US" sz="1200" dirty="0"/>
              <a:t> Group. This browser presents the Japonica sequence, which has become the most widely used reference genome for rice. A separate browser presents the </a:t>
            </a:r>
            <a:r>
              <a:rPr lang="en-US" sz="1200" dirty="0" err="1"/>
              <a:t>Indica</a:t>
            </a:r>
            <a:r>
              <a:rPr lang="en-US" sz="1200" dirty="0"/>
              <a:t> sequence.</a:t>
            </a:r>
          </a:p>
          <a:p>
            <a:endParaRPr lang="en-US" sz="1200" dirty="0"/>
          </a:p>
          <a:p>
            <a:r>
              <a:rPr lang="en-US" sz="1200" dirty="0"/>
              <a:t>Whilst the completion of the rice genome (O. sativa Japonica Group cultivar </a:t>
            </a:r>
            <a:r>
              <a:rPr lang="en-US" sz="1200" dirty="0" err="1"/>
              <a:t>Nipponbare</a:t>
            </a:r>
            <a:r>
              <a:rPr lang="en-US" sz="1200" dirty="0"/>
              <a:t>) sequencing was announced by the International Rice Genome Sequencing Consortium (IRGSP) in 2002, the assembly was not published until 2005 [1]. An assembly of the draft IRGSP sequence was, however, made available by the TIGR Rice Genome Annotation Project somewhat earlier [2]. The sequencing strategy followed a BAC-by-BAC approach, with clones anchored to chromosomes via genetic and physical maps. This browser uses the sixth iteration of the TIGR, latterly MSU assembly, released in January 2009.[more]</a:t>
            </a:r>
          </a:p>
          <a:p>
            <a:endParaRPr lang="en-US" sz="1200" dirty="0"/>
          </a:p>
          <a:p>
            <a:r>
              <a:rPr lang="en-US" sz="1200" dirty="0"/>
              <a:t>MSU's gene prediction pipeline uses a number of </a:t>
            </a:r>
            <a:r>
              <a:rPr lang="en-US" sz="1200" dirty="0" err="1"/>
              <a:t>ab</a:t>
            </a:r>
            <a:r>
              <a:rPr lang="en-US" sz="1200" dirty="0"/>
              <a:t> initio methods, EST/mRNA alignments, and the PASA alignment assembler. [more].</a:t>
            </a:r>
          </a:p>
          <a:p>
            <a:r>
              <a:rPr lang="en-US" sz="1200" dirty="0"/>
              <a:t>Gramene/</a:t>
            </a:r>
            <a:r>
              <a:rPr lang="en-US" sz="1200" dirty="0" err="1"/>
              <a:t>Ensembl</a:t>
            </a:r>
            <a:r>
              <a:rPr lang="en-US" sz="1200" dirty="0"/>
              <a:t> Genomes Annotation</a:t>
            </a:r>
          </a:p>
          <a:p>
            <a:endParaRPr lang="en-US" sz="1200" dirty="0"/>
          </a:p>
          <a:p>
            <a:r>
              <a:rPr lang="en-US" sz="1200" dirty="0"/>
              <a:t>Additional annotations generated by the Gramene/</a:t>
            </a:r>
            <a:r>
              <a:rPr lang="en-US" sz="1200" dirty="0" err="1"/>
              <a:t>Ensembl</a:t>
            </a:r>
            <a:r>
              <a:rPr lang="en-US" sz="1200" dirty="0"/>
              <a:t> Genomes projects include:</a:t>
            </a:r>
          </a:p>
          <a:p>
            <a:endParaRPr lang="en-US" sz="1200" dirty="0"/>
          </a:p>
          <a:p>
            <a:r>
              <a:rPr lang="en-US" sz="1200" dirty="0"/>
              <a:t>    The standard set of Gramene analyses detailed here.</a:t>
            </a:r>
          </a:p>
          <a:p>
            <a:r>
              <a:rPr lang="en-US" sz="1200" dirty="0"/>
              <a:t>    Phylogenetic gene trees and whole-genome alignments with several plant and metazoan species, using </a:t>
            </a:r>
            <a:r>
              <a:rPr lang="en-US" sz="1200" dirty="0" err="1"/>
              <a:t>Ensembl's</a:t>
            </a:r>
            <a:r>
              <a:rPr lang="en-US" sz="1200" dirty="0"/>
              <a:t> </a:t>
            </a:r>
            <a:r>
              <a:rPr lang="en-US" sz="1200" dirty="0" err="1"/>
              <a:t>Compara</a:t>
            </a:r>
            <a:r>
              <a:rPr lang="en-US" sz="1200" dirty="0"/>
              <a:t> pipeline.</a:t>
            </a:r>
          </a:p>
          <a:p>
            <a:r>
              <a:rPr lang="en-US" sz="1200" dirty="0"/>
              <a:t>    Mapping of </a:t>
            </a:r>
            <a:r>
              <a:rPr lang="en-US" sz="1200" dirty="0" err="1"/>
              <a:t>Oryza</a:t>
            </a:r>
            <a:r>
              <a:rPr lang="en-US" sz="1200" dirty="0"/>
              <a:t> sativa variation data from NCBI </a:t>
            </a:r>
            <a:r>
              <a:rPr lang="en-US" sz="1200" dirty="0" err="1"/>
              <a:t>dbSNP</a:t>
            </a:r>
            <a:r>
              <a:rPr lang="en-US" sz="1200" dirty="0"/>
              <a:t> onto the genome assembly. Includes </a:t>
            </a:r>
            <a:r>
              <a:rPr lang="en-US" sz="1200" dirty="0" err="1"/>
              <a:t>OryzaSNP</a:t>
            </a:r>
            <a:r>
              <a:rPr lang="en-US" sz="1200" dirty="0"/>
              <a:t> large scale SNP variation study (McNally, K et al. PNAS 2009) - ~160K SNPs x 20 diversity rice accessions, mapped from IRGSP4 to MSU6. Now also includes a further SNP variation study (Zhao et al </a:t>
            </a:r>
            <a:r>
              <a:rPr lang="en-US" sz="1200" dirty="0" err="1"/>
              <a:t>PLoS</a:t>
            </a:r>
            <a:r>
              <a:rPr lang="en-US" sz="1200" dirty="0"/>
              <a:t> One 2010) - 1311 SNPs x 395 accessions.</a:t>
            </a:r>
          </a:p>
          <a:p>
            <a:r>
              <a:rPr lang="en-US" sz="1200" dirty="0"/>
              <a:t>    Probes from the Rice Genome Array for two rice cultivars were aligned to the genome.</a:t>
            </a:r>
          </a:p>
          <a:p>
            <a:endParaRPr lang="en-US" sz="1200" dirty="0"/>
          </a:p>
          <a:p>
            <a:r>
              <a:rPr lang="en-US" sz="1200" dirty="0"/>
              <a:t>This release of the assembly (MSU6) for </a:t>
            </a:r>
            <a:r>
              <a:rPr lang="en-US" sz="1200" dirty="0" err="1"/>
              <a:t>Oryza</a:t>
            </a:r>
            <a:r>
              <a:rPr lang="en-US" sz="1200" dirty="0"/>
              <a:t> sativa is composed of 3522 clones with a total length of 488.0 Mb assembled into 16 chromosomes with a total length of 374.3 Mb.</a:t>
            </a:r>
          </a:p>
          <a:p>
            <a:r>
              <a:rPr lang="en-US" sz="1200" dirty="0"/>
              <a:t>Links</a:t>
            </a:r>
          </a:p>
          <a:p>
            <a:endParaRPr lang="en-US" sz="1200" dirty="0"/>
          </a:p>
          <a:p>
            <a:r>
              <a:rPr lang="en-US" sz="1200" dirty="0"/>
              <a:t>    Gramene/</a:t>
            </a:r>
            <a:r>
              <a:rPr lang="en-US" sz="1200" dirty="0" err="1"/>
              <a:t>EnsemblGenomes</a:t>
            </a:r>
            <a:r>
              <a:rPr lang="en-US" sz="1200" dirty="0"/>
              <a:t> browser for </a:t>
            </a:r>
            <a:r>
              <a:rPr lang="en-US" sz="1200" dirty="0" err="1"/>
              <a:t>Oryza</a:t>
            </a:r>
            <a:r>
              <a:rPr lang="en-US" sz="1200" dirty="0"/>
              <a:t> sativa </a:t>
            </a:r>
            <a:r>
              <a:rPr lang="en-US" sz="1200" dirty="0" err="1"/>
              <a:t>Indica</a:t>
            </a:r>
            <a:r>
              <a:rPr lang="en-US" sz="1200" dirty="0"/>
              <a:t> Group</a:t>
            </a:r>
          </a:p>
          <a:p>
            <a:r>
              <a:rPr lang="en-US" sz="1200" dirty="0"/>
              <a:t>    Gramene species page for </a:t>
            </a:r>
            <a:r>
              <a:rPr lang="en-US" sz="1200" dirty="0" err="1"/>
              <a:t>Oryza</a:t>
            </a:r>
            <a:endParaRPr lang="en-US" sz="1200" dirty="0"/>
          </a:p>
          <a:p>
            <a:r>
              <a:rPr lang="en-US" sz="1200" dirty="0"/>
              <a:t>    MSU Rice Genome Annotation Project</a:t>
            </a:r>
          </a:p>
          <a:p>
            <a:r>
              <a:rPr lang="en-US" sz="1200" dirty="0"/>
              <a:t>    International Rice Genome Sequencing Consortium (IRGSP)</a:t>
            </a:r>
          </a:p>
          <a:p>
            <a:endParaRPr lang="en-US" sz="1200" dirty="0"/>
          </a:p>
          <a:p>
            <a:r>
              <a:rPr lang="en-US" sz="1200" dirty="0"/>
              <a:t>References</a:t>
            </a:r>
          </a:p>
          <a:p>
            <a:endParaRPr lang="en-US" sz="1200" dirty="0"/>
          </a:p>
          <a:p>
            <a:r>
              <a:rPr lang="en-US" sz="1200" dirty="0"/>
              <a:t>    International Rice Genome Sequencing </a:t>
            </a:r>
            <a:r>
              <a:rPr lang="en-US" sz="1200" dirty="0" err="1"/>
              <a:t>Project.The</a:t>
            </a:r>
            <a:r>
              <a:rPr lang="en-US" sz="1200" dirty="0"/>
              <a:t> map-based sequence of the rice genome. Nature. 2005;436(7052):793-800. PubMed ID: 16100779</a:t>
            </a:r>
          </a:p>
          <a:p>
            <a:r>
              <a:rPr lang="en-US" sz="1200" dirty="0"/>
              <a:t>    Yuan Q, </a:t>
            </a:r>
            <a:r>
              <a:rPr lang="en-US" sz="1200" dirty="0" err="1"/>
              <a:t>Ouyang</a:t>
            </a:r>
            <a:r>
              <a:rPr lang="en-US" sz="1200" dirty="0"/>
              <a:t> S, Liu J, et al. The TIGR rice genome annotation resource: annotating the rice genome and creating resources for plant biologists. Nucleic Acids Res. 2003;31(1):229-233. PubMed ID: 12519988</a:t>
            </a:r>
          </a:p>
          <a:p>
            <a:r>
              <a:rPr lang="en-US" sz="1200" dirty="0"/>
              <a:t>    </a:t>
            </a:r>
            <a:r>
              <a:rPr lang="en-US" sz="1200" dirty="0" err="1"/>
              <a:t>Ouyang</a:t>
            </a:r>
            <a:r>
              <a:rPr lang="en-US" sz="1200" dirty="0"/>
              <a:t> S, Zhu W, Hamilton J, et al. The TIGR Rice Genome Annotation Resource: improvements and new features. </a:t>
            </a:r>
            <a:r>
              <a:rPr lang="en-US" sz="1200" dirty="0" err="1"/>
              <a:t>Nucl</a:t>
            </a:r>
            <a:r>
              <a:rPr lang="en-US" sz="1200" dirty="0"/>
              <a:t>. Acids Res. 2007;35(suppl_1):D883-887. PubMed ID: 17145706</a:t>
            </a:r>
          </a:p>
          <a:p>
            <a:r>
              <a:rPr lang="en-US" sz="1200" dirty="0"/>
              <a:t>    Zhao K, Wright M, Kimball J, et al. Genomic diversity and introgression in O. sativa reveal the impact of domestication and breeding on the rice genome. PubMed ID: 20520727</a:t>
            </a:r>
          </a:p>
          <a:p>
            <a:endParaRPr lang="en-US" sz="1200" dirty="0"/>
          </a:p>
        </p:txBody>
      </p:sp>
      <p:sp>
        <p:nvSpPr>
          <p:cNvPr id="3" name="Footer Placeholder 2"/>
          <p:cNvSpPr>
            <a:spLocks noGrp="1"/>
          </p:cNvSpPr>
          <p:nvPr>
            <p:ph type="ftr" sz="quarter" idx="11"/>
          </p:nvPr>
        </p:nvSpPr>
        <p:spPr/>
        <p:txBody>
          <a:bodyPr/>
          <a:lstStyle/>
          <a:p>
            <a:r>
              <a:rPr lang="en-US" smtClean="0"/>
              <a:t>ISRFG9 11/7/11</a:t>
            </a:r>
            <a:endParaRPr lang="en-US"/>
          </a:p>
        </p:txBody>
      </p:sp>
      <p:sp>
        <p:nvSpPr>
          <p:cNvPr id="4" name="Slide Number Placeholder 3"/>
          <p:cNvSpPr>
            <a:spLocks noGrp="1"/>
          </p:cNvSpPr>
          <p:nvPr>
            <p:ph type="sldNum" sz="quarter" idx="12"/>
          </p:nvPr>
        </p:nvSpPr>
        <p:spPr/>
        <p:txBody>
          <a:bodyPr/>
          <a:lstStyle/>
          <a:p>
            <a:fld id="{D100CA46-5126-3344-8793-FED337C20BED}" type="slidenum">
              <a:rPr lang="en-US" smtClean="0"/>
              <a:t>39</a:t>
            </a:fld>
            <a:endParaRPr lang="en-US"/>
          </a:p>
        </p:txBody>
      </p:sp>
    </p:spTree>
    <p:extLst>
      <p:ext uri="{BB962C8B-B14F-4D97-AF65-F5344CB8AC3E}">
        <p14:creationId xmlns:p14="http://schemas.microsoft.com/office/powerpoint/2010/main" val="15462262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OMAP, I-OMAP, </a:t>
            </a:r>
            <a:r>
              <a:rPr lang="en-US" sz="3200" dirty="0" err="1" smtClean="0"/>
              <a:t>Oryza</a:t>
            </a:r>
            <a:r>
              <a:rPr lang="en-US" sz="3200" dirty="0" smtClean="0"/>
              <a:t> Genome Evolution (OGE)</a:t>
            </a:r>
            <a:endParaRPr lang="en-US" sz="3200" dirty="0"/>
          </a:p>
        </p:txBody>
      </p:sp>
      <p:sp>
        <p:nvSpPr>
          <p:cNvPr id="5" name="Content Placeholder 4"/>
          <p:cNvSpPr>
            <a:spLocks noGrp="1"/>
          </p:cNvSpPr>
          <p:nvPr>
            <p:ph idx="1"/>
          </p:nvPr>
        </p:nvSpPr>
        <p:spPr/>
        <p:txBody>
          <a:bodyPr>
            <a:normAutofit fontScale="92500" lnSpcReduction="10000"/>
          </a:bodyPr>
          <a:lstStyle/>
          <a:p>
            <a:r>
              <a:rPr lang="en-US" dirty="0" smtClean="0"/>
              <a:t>Public access data</a:t>
            </a:r>
          </a:p>
          <a:p>
            <a:r>
              <a:rPr lang="en-US" dirty="0" smtClean="0"/>
              <a:t>Baseline annotation of genes &amp; protein structure</a:t>
            </a:r>
          </a:p>
          <a:p>
            <a:r>
              <a:rPr lang="en-US" dirty="0" smtClean="0"/>
              <a:t>Display &amp; visualization of structural and functional annotations</a:t>
            </a:r>
          </a:p>
          <a:p>
            <a:r>
              <a:rPr lang="en-US" dirty="0" smtClean="0"/>
              <a:t>DNA-level comparisons by Whole Genome Alignment</a:t>
            </a:r>
          </a:p>
          <a:p>
            <a:r>
              <a:rPr lang="en-US" dirty="0" smtClean="0"/>
              <a:t>Gene evolutionary histories by phylogenetic trees</a:t>
            </a:r>
          </a:p>
          <a:p>
            <a:r>
              <a:rPr lang="en-US" dirty="0" smtClean="0"/>
              <a:t>Display &amp; visualize </a:t>
            </a:r>
            <a:r>
              <a:rPr lang="en-US" dirty="0" err="1" smtClean="0"/>
              <a:t>Transcriptome</a:t>
            </a:r>
            <a:r>
              <a:rPr lang="en-US" dirty="0" smtClean="0"/>
              <a:t> and Diversity Data</a:t>
            </a:r>
          </a:p>
          <a:p>
            <a:endParaRPr lang="en-US" dirty="0"/>
          </a:p>
        </p:txBody>
      </p:sp>
      <p:sp>
        <p:nvSpPr>
          <p:cNvPr id="6" name="Footer Placeholder 5"/>
          <p:cNvSpPr>
            <a:spLocks noGrp="1"/>
          </p:cNvSpPr>
          <p:nvPr>
            <p:ph type="ftr" sz="quarter" idx="11"/>
          </p:nvPr>
        </p:nvSpPr>
        <p:spPr/>
        <p:txBody>
          <a:bodyPr/>
          <a:lstStyle/>
          <a:p>
            <a:r>
              <a:rPr lang="en-US" smtClean="0"/>
              <a:t>ISRFG9 11/7/11</a:t>
            </a:r>
            <a:endParaRPr lang="en-US"/>
          </a:p>
        </p:txBody>
      </p:sp>
      <p:sp>
        <p:nvSpPr>
          <p:cNvPr id="7" name="Slide Number Placeholder 6"/>
          <p:cNvSpPr>
            <a:spLocks noGrp="1"/>
          </p:cNvSpPr>
          <p:nvPr>
            <p:ph type="sldNum" sz="quarter" idx="12"/>
          </p:nvPr>
        </p:nvSpPr>
        <p:spPr/>
        <p:txBody>
          <a:bodyPr/>
          <a:lstStyle/>
          <a:p>
            <a:fld id="{D100CA46-5126-3344-8793-FED337C20BED}" type="slidenum">
              <a:rPr lang="en-US" smtClean="0"/>
              <a:t>4</a:t>
            </a:fld>
            <a:endParaRPr lang="en-US"/>
          </a:p>
        </p:txBody>
      </p:sp>
    </p:spTree>
    <p:extLst>
      <p:ext uri="{BB962C8B-B14F-4D97-AF65-F5344CB8AC3E}">
        <p14:creationId xmlns:p14="http://schemas.microsoft.com/office/powerpoint/2010/main" val="24224588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ee_as_jpg"/>
          <p:cNvPicPr>
            <a:picLocks noChangeAspect="1"/>
          </p:cNvPicPr>
          <p:nvPr/>
        </p:nvPicPr>
        <p:blipFill>
          <a:blip r:embed="rId2" cstate="print"/>
          <a:srcRect l="25017" t="24979" r="28857" b="31085"/>
          <a:stretch>
            <a:fillRect/>
          </a:stretch>
        </p:blipFill>
        <p:spPr bwMode="auto">
          <a:xfrm>
            <a:off x="538040" y="2867182"/>
            <a:ext cx="4075120" cy="2913263"/>
          </a:xfrm>
          <a:prstGeom prst="rect">
            <a:avLst/>
          </a:prstGeom>
          <a:noFill/>
          <a:ln w="9525">
            <a:noFill/>
            <a:miter lim="800000"/>
            <a:headEnd/>
            <a:tailEnd/>
          </a:ln>
        </p:spPr>
      </p:pic>
      <p:sp>
        <p:nvSpPr>
          <p:cNvPr id="5" name="TextBox 4"/>
          <p:cNvSpPr txBox="1"/>
          <p:nvPr/>
        </p:nvSpPr>
        <p:spPr>
          <a:xfrm>
            <a:off x="314237" y="716904"/>
            <a:ext cx="4836560" cy="1938992"/>
          </a:xfrm>
          <a:prstGeom prst="rect">
            <a:avLst/>
          </a:prstGeom>
          <a:noFill/>
        </p:spPr>
        <p:txBody>
          <a:bodyPr wrap="square" rtlCol="0">
            <a:spAutoFit/>
          </a:bodyPr>
          <a:lstStyle/>
          <a:p>
            <a:r>
              <a:rPr lang="en-US" sz="3600" dirty="0" err="1" smtClean="0"/>
              <a:t>Oryza</a:t>
            </a:r>
            <a:r>
              <a:rPr lang="en-US" sz="3600" dirty="0" smtClean="0"/>
              <a:t> Genus Diversity</a:t>
            </a:r>
          </a:p>
          <a:p>
            <a:pPr marL="285750" indent="-285750">
              <a:buFont typeface="Arial"/>
              <a:buChar char="•"/>
            </a:pPr>
            <a:r>
              <a:rPr lang="en-US" sz="2800" dirty="0" smtClean="0"/>
              <a:t>23 species</a:t>
            </a:r>
          </a:p>
          <a:p>
            <a:pPr marL="285750" indent="-285750">
              <a:buFont typeface="Arial"/>
              <a:buChar char="•"/>
            </a:pPr>
            <a:r>
              <a:rPr lang="en-US" sz="2800" dirty="0" smtClean="0"/>
              <a:t>10 Genome types</a:t>
            </a:r>
          </a:p>
          <a:p>
            <a:pPr marL="285750" indent="-285750">
              <a:buFont typeface="Arial"/>
              <a:buChar char="•"/>
            </a:pPr>
            <a:r>
              <a:rPr lang="en-US" sz="2800" dirty="0" err="1" smtClean="0"/>
              <a:t>Allotetraploids</a:t>
            </a:r>
            <a:endParaRPr lang="en-US" sz="2800" dirty="0" smtClean="0"/>
          </a:p>
        </p:txBody>
      </p:sp>
      <p:grpSp>
        <p:nvGrpSpPr>
          <p:cNvPr id="6" name="Group 5"/>
          <p:cNvGrpSpPr/>
          <p:nvPr/>
        </p:nvGrpSpPr>
        <p:grpSpPr>
          <a:xfrm>
            <a:off x="5072378" y="1264605"/>
            <a:ext cx="2364921" cy="5048876"/>
            <a:chOff x="6635518" y="1247728"/>
            <a:chExt cx="2364921" cy="5048876"/>
          </a:xfrm>
        </p:grpSpPr>
        <p:pic>
          <p:nvPicPr>
            <p:cNvPr id="7" name="Picture 6"/>
            <p:cNvPicPr>
              <a:picLocks noChangeAspect="1"/>
            </p:cNvPicPr>
            <p:nvPr/>
          </p:nvPicPr>
          <p:blipFill>
            <a:blip r:embed="rId3"/>
            <a:stretch>
              <a:fillRect/>
            </a:stretch>
          </p:blipFill>
          <p:spPr>
            <a:xfrm rot="291026">
              <a:off x="7965440" y="4135755"/>
              <a:ext cx="1034999" cy="995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stretch>
              <a:fillRect/>
            </a:stretch>
          </p:blipFill>
          <p:spPr>
            <a:xfrm rot="21207428">
              <a:off x="6795594" y="2535049"/>
              <a:ext cx="921984" cy="1279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stretch>
              <a:fillRect/>
            </a:stretch>
          </p:blipFill>
          <p:spPr>
            <a:xfrm rot="415807">
              <a:off x="7553148" y="2169636"/>
              <a:ext cx="983709" cy="970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stretch>
              <a:fillRect/>
            </a:stretch>
          </p:blipFill>
          <p:spPr>
            <a:xfrm>
              <a:off x="7979763" y="2855373"/>
              <a:ext cx="938302" cy="10653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7"/>
            <a:stretch>
              <a:fillRect/>
            </a:stretch>
          </p:blipFill>
          <p:spPr>
            <a:xfrm rot="2014284">
              <a:off x="7215551" y="4609942"/>
              <a:ext cx="1385015" cy="967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8"/>
            <a:stretch>
              <a:fillRect/>
            </a:stretch>
          </p:blipFill>
          <p:spPr>
            <a:xfrm rot="21370493">
              <a:off x="6924846" y="5204920"/>
              <a:ext cx="778962" cy="1091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9"/>
            <a:stretch>
              <a:fillRect/>
            </a:stretch>
          </p:blipFill>
          <p:spPr>
            <a:xfrm rot="21293813">
              <a:off x="7291981" y="1247728"/>
              <a:ext cx="1323583" cy="900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10"/>
            <a:stretch>
              <a:fillRect/>
            </a:stretch>
          </p:blipFill>
          <p:spPr>
            <a:xfrm rot="212438">
              <a:off x="6635518" y="3962356"/>
              <a:ext cx="1006637" cy="989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11"/>
            <a:stretch>
              <a:fillRect/>
            </a:stretch>
          </p:blipFill>
          <p:spPr>
            <a:xfrm rot="818864">
              <a:off x="7541176" y="3530016"/>
              <a:ext cx="947581" cy="98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12"/>
            <a:stretch>
              <a:fillRect/>
            </a:stretch>
          </p:blipFill>
          <p:spPr>
            <a:xfrm rot="225804">
              <a:off x="8148663" y="4882056"/>
              <a:ext cx="820254" cy="1189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7" name="Footer Placeholder 16"/>
          <p:cNvSpPr>
            <a:spLocks noGrp="1"/>
          </p:cNvSpPr>
          <p:nvPr>
            <p:ph type="ftr" sz="quarter" idx="11"/>
          </p:nvPr>
        </p:nvSpPr>
        <p:spPr/>
        <p:txBody>
          <a:bodyPr/>
          <a:lstStyle/>
          <a:p>
            <a:r>
              <a:rPr lang="en-US" smtClean="0"/>
              <a:t>ISRFG9 11/7/11</a:t>
            </a:r>
            <a:endParaRPr lang="en-US"/>
          </a:p>
        </p:txBody>
      </p:sp>
      <p:sp>
        <p:nvSpPr>
          <p:cNvPr id="18" name="Slide Number Placeholder 17"/>
          <p:cNvSpPr>
            <a:spLocks noGrp="1"/>
          </p:cNvSpPr>
          <p:nvPr>
            <p:ph type="sldNum" sz="quarter" idx="12"/>
          </p:nvPr>
        </p:nvSpPr>
        <p:spPr/>
        <p:txBody>
          <a:bodyPr/>
          <a:lstStyle/>
          <a:p>
            <a:fld id="{D100CA46-5126-3344-8793-FED337C20BED}" type="slidenum">
              <a:rPr lang="en-US" smtClean="0"/>
              <a:t>5</a:t>
            </a:fld>
            <a:endParaRPr lang="en-US"/>
          </a:p>
        </p:txBody>
      </p:sp>
    </p:spTree>
    <p:extLst>
      <p:ext uri="{BB962C8B-B14F-4D97-AF65-F5344CB8AC3E}">
        <p14:creationId xmlns:p14="http://schemas.microsoft.com/office/powerpoint/2010/main" val="11920920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8688007"/>
              </p:ext>
            </p:extLst>
          </p:nvPr>
        </p:nvGraphicFramePr>
        <p:xfrm>
          <a:off x="1222927" y="553727"/>
          <a:ext cx="7619754" cy="6198125"/>
        </p:xfrm>
        <a:graphic>
          <a:graphicData uri="http://schemas.openxmlformats.org/drawingml/2006/table">
            <a:tbl>
              <a:tblPr/>
              <a:tblGrid>
                <a:gridCol w="905317"/>
                <a:gridCol w="1886078"/>
                <a:gridCol w="2162703"/>
                <a:gridCol w="1408271"/>
                <a:gridCol w="1257385"/>
              </a:tblGrid>
              <a:tr h="167628">
                <a:tc>
                  <a:txBody>
                    <a:bodyPr/>
                    <a:lstStyle/>
                    <a:p>
                      <a:pPr algn="ctr" fontAlgn="b"/>
                      <a:r>
                        <a:rPr lang="en-US" sz="1400" b="0" i="0" u="none" strike="noStrike" dirty="0">
                          <a:solidFill>
                            <a:srgbClr val="000000"/>
                          </a:solidFill>
                          <a:effectLst/>
                          <a:latin typeface="Calibri"/>
                        </a:rPr>
                        <a:t>Type</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Species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Complete reference</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de-DE" sz="1400" b="0" i="0" u="none" strike="noStrike">
                          <a:solidFill>
                            <a:srgbClr val="000000"/>
                          </a:solidFill>
                          <a:effectLst/>
                          <a:latin typeface="Calibri"/>
                        </a:rPr>
                        <a:t>Chr 3 short arm</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Physical </a:t>
                      </a:r>
                      <a:r>
                        <a:rPr lang="en-US" sz="1400" b="0" i="0" u="none" strike="noStrike" dirty="0" smtClean="0">
                          <a:solidFill>
                            <a:srgbClr val="000000"/>
                          </a:solidFill>
                          <a:effectLst/>
                          <a:latin typeface="Calibri"/>
                        </a:rPr>
                        <a:t>maps (OMAP)</a:t>
                      </a:r>
                      <a:endParaRPr lang="en-US" sz="1400" b="0" i="0" u="none" strike="noStrike" dirty="0">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rowSpan="9">
                  <a:txBody>
                    <a:bodyPr/>
                    <a:lstStyle/>
                    <a:p>
                      <a:pPr algn="ctr" fontAlgn="ctr"/>
                      <a:r>
                        <a:rPr lang="en-US" sz="1400" b="0" i="0" u="none" strike="noStrike" dirty="0">
                          <a:solidFill>
                            <a:srgbClr val="000000"/>
                          </a:solidFill>
                          <a:effectLst/>
                          <a:latin typeface="Calibri"/>
                        </a:rPr>
                        <a:t>AA</a:t>
                      </a:r>
                    </a:p>
                  </a:txBody>
                  <a:tcPr marL="8298" marR="8298" marT="8298" marB="0" anchor="ctr">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cs-CZ" sz="1400" b="0" i="1" u="none" strike="noStrike">
                          <a:solidFill>
                            <a:srgbClr val="000000"/>
                          </a:solidFill>
                          <a:effectLst/>
                          <a:latin typeface="Calibri"/>
                        </a:rPr>
                        <a:t>*O. sativa ssp japonica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IRGSP/TIGR/MSU</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es-ES_tradnl" sz="1400" b="0" i="1" u="none" strike="noStrike">
                          <a:solidFill>
                            <a:srgbClr val="000000"/>
                          </a:solidFill>
                          <a:effectLst/>
                          <a:latin typeface="Calibri"/>
                        </a:rPr>
                        <a:t>*O. sativa ssp indica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BGI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hr-HR" sz="1400" b="0" i="1" u="none" strike="noStrike" dirty="0">
                          <a:solidFill>
                            <a:srgbClr val="000000"/>
                          </a:solidFill>
                          <a:effectLst/>
                          <a:latin typeface="Calibri"/>
                        </a:rPr>
                        <a:t>*O. nivara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pl-PL" sz="1400" b="0" i="0" u="none" strike="noStrike" dirty="0">
                          <a:solidFill>
                            <a:srgbClr val="000000"/>
                          </a:solidFill>
                          <a:effectLst/>
                          <a:latin typeface="Calibri"/>
                        </a:rPr>
                        <a:t>Y. </a:t>
                      </a:r>
                      <a:r>
                        <a:rPr lang="pl-PL" sz="1400" b="0" i="0" u="none" strike="noStrike" dirty="0" err="1">
                          <a:solidFill>
                            <a:srgbClr val="000000"/>
                          </a:solidFill>
                          <a:effectLst/>
                          <a:latin typeface="Calibri"/>
                        </a:rPr>
                        <a:t>Hsing</a:t>
                      </a:r>
                      <a:r>
                        <a:rPr lang="pl-PL" sz="1400" b="0" i="0" u="none" strike="noStrike" dirty="0">
                          <a:solidFill>
                            <a:srgbClr val="000000"/>
                          </a:solidFill>
                          <a:effectLst/>
                          <a:latin typeface="Calibri"/>
                        </a:rPr>
                        <a:t> - Taiwan</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hr-HR" sz="1400" b="0" i="1" u="none" strike="noStrike" dirty="0">
                          <a:solidFill>
                            <a:srgbClr val="000000"/>
                          </a:solidFill>
                          <a:effectLst/>
                          <a:latin typeface="Calibri"/>
                        </a:rPr>
                        <a:t>*O. rufipogon</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da-DK" sz="1400" b="0" i="0" u="none" strike="noStrike">
                          <a:solidFill>
                            <a:srgbClr val="000000"/>
                          </a:solidFill>
                          <a:effectLst/>
                          <a:latin typeface="Calibri"/>
                        </a:rPr>
                        <a:t>B. Han - NCGR,PRC</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hr-HR" sz="1400" b="0" i="1" u="none" strike="noStrike" dirty="0">
                          <a:solidFill>
                            <a:srgbClr val="000000"/>
                          </a:solidFill>
                          <a:effectLst/>
                          <a:latin typeface="Calibri"/>
                        </a:rPr>
                        <a:t>*O. glaberrima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 Wing - 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en-US" sz="1400" b="0" i="1" u="none" strike="noStrike" dirty="0">
                          <a:solidFill>
                            <a:srgbClr val="000000"/>
                          </a:solidFill>
                          <a:effectLst/>
                          <a:latin typeface="Calibri"/>
                        </a:rPr>
                        <a:t>O. </a:t>
                      </a:r>
                      <a:r>
                        <a:rPr lang="en-US" sz="1400" b="0" i="1" u="none" strike="noStrike" dirty="0" err="1">
                          <a:solidFill>
                            <a:srgbClr val="000000"/>
                          </a:solidFill>
                          <a:effectLst/>
                          <a:latin typeface="Calibri"/>
                        </a:rPr>
                        <a:t>barthii</a:t>
                      </a:r>
                      <a:endParaRPr lang="en-US" sz="1400" b="0" i="1" u="none" strike="noStrike" dirty="0">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R. Wing - 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fi-FI" sz="1400" b="0" i="1" u="none" strike="noStrike" dirty="0">
                          <a:solidFill>
                            <a:srgbClr val="000000"/>
                          </a:solidFill>
                          <a:effectLst/>
                          <a:latin typeface="Calibri"/>
                        </a:rPr>
                        <a:t>*O. </a:t>
                      </a:r>
                      <a:r>
                        <a:rPr lang="fi-FI" sz="1400" b="0" i="1" u="none" strike="noStrike" dirty="0" err="1">
                          <a:solidFill>
                            <a:srgbClr val="000000"/>
                          </a:solidFill>
                          <a:effectLst/>
                          <a:latin typeface="Calibri"/>
                        </a:rPr>
                        <a:t>longistaminata</a:t>
                      </a:r>
                      <a:endParaRPr lang="fi-FI" sz="1400" b="0" i="1" u="none" strike="noStrike" dirty="0">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W. Wang - PRC/BGI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ro-RO" sz="1400" b="0" i="1" u="none" strike="noStrike">
                          <a:solidFill>
                            <a:srgbClr val="000000"/>
                          </a:solidFill>
                          <a:effectLst/>
                          <a:latin typeface="Calibri"/>
                        </a:rPr>
                        <a:t>O. glumaepatula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pt-BR" sz="1400" b="0" i="0" u="none" strike="noStrike" dirty="0">
                          <a:solidFill>
                            <a:srgbClr val="000000"/>
                          </a:solidFill>
                          <a:effectLst/>
                          <a:latin typeface="Calibri"/>
                        </a:rPr>
                        <a:t>A. de Oliveira - UP, </a:t>
                      </a:r>
                      <a:r>
                        <a:rPr lang="pt-BR" sz="1400" b="0" i="0" u="none" strike="noStrike" dirty="0" err="1">
                          <a:solidFill>
                            <a:srgbClr val="000000"/>
                          </a:solidFill>
                          <a:effectLst/>
                          <a:latin typeface="Calibri"/>
                        </a:rPr>
                        <a:t>Brazil</a:t>
                      </a:r>
                      <a:endParaRPr lang="pt-BR" sz="1400" b="0" i="0" u="none" strike="noStrike" dirty="0">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en-US" sz="1400" b="0" i="1" u="none" strike="noStrike" dirty="0">
                          <a:solidFill>
                            <a:srgbClr val="000000"/>
                          </a:solidFill>
                          <a:effectLst/>
                          <a:latin typeface="Calibri"/>
                        </a:rPr>
                        <a:t>O. </a:t>
                      </a:r>
                      <a:r>
                        <a:rPr lang="en-US" sz="1400" b="0" i="1" u="none" strike="noStrike" dirty="0" err="1">
                          <a:solidFill>
                            <a:srgbClr val="000000"/>
                          </a:solidFill>
                          <a:effectLst/>
                          <a:latin typeface="Calibri"/>
                        </a:rPr>
                        <a:t>meridionalis</a:t>
                      </a:r>
                      <a:endParaRPr lang="en-US" sz="1400" b="0" i="1" u="none" strike="noStrike" dirty="0">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O. Panaud - UP, France</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a:txBody>
                    <a:bodyPr/>
                    <a:lstStyle/>
                    <a:p>
                      <a:pPr algn="ctr" fontAlgn="b"/>
                      <a:r>
                        <a:rPr lang="en-US" sz="1400" b="0" i="0" u="none" strike="noStrike">
                          <a:solidFill>
                            <a:srgbClr val="000000"/>
                          </a:solidFill>
                          <a:effectLst/>
                          <a:latin typeface="Calibri"/>
                        </a:rPr>
                        <a:t>BB</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ro-RO" sz="1400" b="0" i="1" u="none" strike="noStrike">
                          <a:solidFill>
                            <a:srgbClr val="000000"/>
                          </a:solidFill>
                          <a:effectLst/>
                          <a:latin typeface="Calibri"/>
                        </a:rPr>
                        <a:t>O. punctata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 Wing - 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rowSpan="3">
                  <a:txBody>
                    <a:bodyPr/>
                    <a:lstStyle/>
                    <a:p>
                      <a:pPr algn="ctr" fontAlgn="ctr"/>
                      <a:r>
                        <a:rPr lang="en-US" sz="1400" b="0" i="0" u="none" strike="noStrike">
                          <a:solidFill>
                            <a:srgbClr val="000000"/>
                          </a:solidFill>
                          <a:effectLst/>
                          <a:latin typeface="Calibri"/>
                        </a:rPr>
                        <a:t>CC</a:t>
                      </a:r>
                    </a:p>
                  </a:txBody>
                  <a:tcPr marL="8298" marR="8298" marT="8298" marB="0" anchor="ctr">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de-DE" sz="1400" b="0" i="1" u="none" strike="noStrike">
                          <a:solidFill>
                            <a:srgbClr val="000000"/>
                          </a:solidFill>
                          <a:effectLst/>
                          <a:latin typeface="Calibri"/>
                        </a:rPr>
                        <a:t>O. eichingeri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N. </a:t>
                      </a:r>
                      <a:r>
                        <a:rPr lang="en-US" sz="1400" b="0" i="0" u="none" strike="noStrike" dirty="0" err="1">
                          <a:solidFill>
                            <a:srgbClr val="000000"/>
                          </a:solidFill>
                          <a:effectLst/>
                          <a:latin typeface="Calibri"/>
                        </a:rPr>
                        <a:t>Kurata</a:t>
                      </a:r>
                      <a:r>
                        <a:rPr lang="en-US" sz="1400" b="0" i="0" u="none" strike="noStrike" dirty="0">
                          <a:solidFill>
                            <a:srgbClr val="000000"/>
                          </a:solidFill>
                          <a:effectLst/>
                          <a:latin typeface="Calibri"/>
                        </a:rPr>
                        <a:t> - NIG, Japan</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en-US" sz="1400" b="0" i="1" u="none" strike="noStrike">
                          <a:solidFill>
                            <a:srgbClr val="000000"/>
                          </a:solidFill>
                          <a:effectLst/>
                          <a:latin typeface="Calibri"/>
                        </a:rPr>
                        <a:t>O. officinalis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en-US" sz="1400" b="0" i="1" u="none" strike="noStrike">
                          <a:solidFill>
                            <a:srgbClr val="000000"/>
                          </a:solidFill>
                          <a:effectLst/>
                          <a:latin typeface="Calibri"/>
                        </a:rPr>
                        <a:t>O. rhizomatis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a:txBody>
                    <a:bodyPr/>
                    <a:lstStyle/>
                    <a:p>
                      <a:pPr algn="ctr" fontAlgn="b"/>
                      <a:r>
                        <a:rPr lang="en-US" sz="1400" b="0" i="0" u="none" strike="noStrike">
                          <a:solidFill>
                            <a:srgbClr val="000000"/>
                          </a:solidFill>
                          <a:effectLst/>
                          <a:latin typeface="Calibri"/>
                        </a:rPr>
                        <a:t>BBCC</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hr-HR" sz="1400" b="0" i="1" u="none" strike="noStrike">
                          <a:solidFill>
                            <a:srgbClr val="000000"/>
                          </a:solidFill>
                          <a:effectLst/>
                          <a:latin typeface="Calibri"/>
                        </a:rPr>
                        <a:t>O. minuta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rowSpan="3">
                  <a:txBody>
                    <a:bodyPr/>
                    <a:lstStyle/>
                    <a:p>
                      <a:pPr algn="ctr" fontAlgn="ctr"/>
                      <a:r>
                        <a:rPr lang="en-US" sz="1400" b="0" i="0" u="none" strike="noStrike">
                          <a:solidFill>
                            <a:srgbClr val="000000"/>
                          </a:solidFill>
                          <a:effectLst/>
                          <a:latin typeface="Calibri"/>
                        </a:rPr>
                        <a:t>CCDD</a:t>
                      </a:r>
                    </a:p>
                  </a:txBody>
                  <a:tcPr marL="8298" marR="8298" marT="8298" marB="0" anchor="ctr">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s-ES_tradnl" sz="1400" b="0" i="1" u="none" strike="noStrike">
                          <a:solidFill>
                            <a:srgbClr val="000000"/>
                          </a:solidFill>
                          <a:effectLst/>
                          <a:latin typeface="Calibri"/>
                        </a:rPr>
                        <a:t>O. alta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fi-FI" sz="1400" b="0" i="1" u="none" strike="noStrike">
                          <a:solidFill>
                            <a:srgbClr val="000000"/>
                          </a:solidFill>
                          <a:effectLst/>
                          <a:latin typeface="Calibri"/>
                        </a:rPr>
                        <a:t>O. grandiglumis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fr-FR" sz="1400" b="0" i="1" u="none" strike="noStrike">
                          <a:solidFill>
                            <a:srgbClr val="000000"/>
                          </a:solidFill>
                          <a:effectLst/>
                          <a:latin typeface="Calibri"/>
                        </a:rPr>
                        <a:t>O. latifolia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a:txBody>
                    <a:bodyPr/>
                    <a:lstStyle/>
                    <a:p>
                      <a:pPr algn="ctr" fontAlgn="b"/>
                      <a:r>
                        <a:rPr lang="en-US" sz="1400" b="0" i="0" u="none" strike="noStrike">
                          <a:solidFill>
                            <a:srgbClr val="000000"/>
                          </a:solidFill>
                          <a:effectLst/>
                          <a:latin typeface="Calibri"/>
                        </a:rPr>
                        <a:t>EE</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de-DE" sz="1400" b="0" i="1" u="none" strike="noStrike">
                          <a:solidFill>
                            <a:srgbClr val="000000"/>
                          </a:solidFill>
                          <a:effectLst/>
                          <a:latin typeface="Calibri"/>
                        </a:rPr>
                        <a:t>O. australiensis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O. Panaud - UP, France</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a:txBody>
                    <a:bodyPr/>
                    <a:lstStyle/>
                    <a:p>
                      <a:pPr algn="ctr" fontAlgn="b"/>
                      <a:r>
                        <a:rPr lang="en-US" sz="1400" b="0" i="0" u="none" strike="noStrike">
                          <a:solidFill>
                            <a:srgbClr val="000000"/>
                          </a:solidFill>
                          <a:effectLst/>
                          <a:latin typeface="Calibri"/>
                        </a:rPr>
                        <a:t>HHKK</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de-DE" sz="1400" b="0" i="1" u="none" strike="noStrike">
                          <a:solidFill>
                            <a:srgbClr val="000000"/>
                          </a:solidFill>
                          <a:effectLst/>
                          <a:latin typeface="Calibri"/>
                        </a:rPr>
                        <a:t>O. schlechteri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a:txBody>
                    <a:bodyPr/>
                    <a:lstStyle/>
                    <a:p>
                      <a:pPr algn="ctr" fontAlgn="b"/>
                      <a:r>
                        <a:rPr lang="en-US" sz="1400" b="0" i="0" u="none" strike="noStrike">
                          <a:solidFill>
                            <a:srgbClr val="000000"/>
                          </a:solidFill>
                          <a:effectLst/>
                          <a:latin typeface="Calibri"/>
                        </a:rPr>
                        <a:t>FF</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fr-FR" sz="1400" b="0" i="1" u="none" strike="noStrike">
                          <a:solidFill>
                            <a:srgbClr val="000000"/>
                          </a:solidFill>
                          <a:effectLst/>
                          <a:latin typeface="Calibri"/>
                        </a:rPr>
                        <a:t>*O. brachyantha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de-DE" sz="1400" b="0" i="0" u="none" strike="noStrike">
                          <a:solidFill>
                            <a:srgbClr val="000000"/>
                          </a:solidFill>
                          <a:effectLst/>
                          <a:latin typeface="Calibri"/>
                        </a:rPr>
                        <a:t>M. Chen - CASB/BGI/PRC</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rowSpan="2">
                  <a:txBody>
                    <a:bodyPr/>
                    <a:lstStyle/>
                    <a:p>
                      <a:pPr algn="ctr" fontAlgn="ctr"/>
                      <a:r>
                        <a:rPr lang="en-US" sz="1400" b="0" i="0" u="none" strike="noStrike">
                          <a:solidFill>
                            <a:srgbClr val="000000"/>
                          </a:solidFill>
                          <a:effectLst/>
                          <a:latin typeface="Calibri"/>
                        </a:rPr>
                        <a:t>HHJJ</a:t>
                      </a:r>
                    </a:p>
                  </a:txBody>
                  <a:tcPr marL="8298" marR="8298" marT="8298" marB="0" anchor="ctr">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fi-FI" sz="1400" b="0" i="1" u="none" strike="noStrike">
                          <a:solidFill>
                            <a:srgbClr val="000000"/>
                          </a:solidFill>
                          <a:effectLst/>
                          <a:latin typeface="Calibri"/>
                        </a:rPr>
                        <a:t>O. longiglumis</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tr-TR" sz="1400" b="0" i="1" u="none" strike="noStrike">
                          <a:solidFill>
                            <a:srgbClr val="000000"/>
                          </a:solidFill>
                          <a:effectLst/>
                          <a:latin typeface="Calibri"/>
                        </a:rPr>
                        <a:t>O. ridleyi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rowSpan="3">
                  <a:txBody>
                    <a:bodyPr/>
                    <a:lstStyle/>
                    <a:p>
                      <a:pPr algn="ctr" fontAlgn="ctr"/>
                      <a:r>
                        <a:rPr lang="en-US" sz="1400" b="0" i="0" u="none" strike="noStrike">
                          <a:solidFill>
                            <a:srgbClr val="000000"/>
                          </a:solidFill>
                          <a:effectLst/>
                          <a:latin typeface="Calibri"/>
                        </a:rPr>
                        <a:t>GG</a:t>
                      </a:r>
                    </a:p>
                  </a:txBody>
                  <a:tcPr marL="8298" marR="8298" marT="8298" marB="0" anchor="ctr">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ro-RO" sz="1400" b="0" i="1" u="none" strike="noStrike">
                          <a:solidFill>
                            <a:srgbClr val="000000"/>
                          </a:solidFill>
                          <a:effectLst/>
                          <a:latin typeface="Calibri"/>
                        </a:rPr>
                        <a:t>O. granulata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FCD5B4"/>
                    </a:solidFill>
                  </a:tcPr>
                </a:tc>
              </a:tr>
              <a:tr h="167628">
                <a:tc vMerge="1">
                  <a:txBody>
                    <a:bodyPr/>
                    <a:lstStyle/>
                    <a:p>
                      <a:endParaRPr lang="en-US"/>
                    </a:p>
                  </a:txBody>
                  <a:tcPr/>
                </a:tc>
                <a:tc>
                  <a:txBody>
                    <a:bodyPr/>
                    <a:lstStyle/>
                    <a:p>
                      <a:pPr algn="l" fontAlgn="b"/>
                      <a:r>
                        <a:rPr lang="tr-TR" sz="1400" b="0" i="1" u="none" strike="noStrike">
                          <a:solidFill>
                            <a:srgbClr val="000000"/>
                          </a:solidFill>
                          <a:effectLst/>
                          <a:latin typeface="Calibri"/>
                        </a:rPr>
                        <a:t>O. meyeriana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a:endParaRP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vMerge="1">
                  <a:txBody>
                    <a:bodyPr/>
                    <a:lstStyle/>
                    <a:p>
                      <a:endParaRPr lang="en-US"/>
                    </a:p>
                  </a:txBody>
                  <a:tcPr/>
                </a:tc>
                <a:tc>
                  <a:txBody>
                    <a:bodyPr/>
                    <a:lstStyle/>
                    <a:p>
                      <a:pPr algn="l" fontAlgn="b"/>
                      <a:r>
                        <a:rPr lang="en-US" sz="1400" b="0" i="1" u="none" strike="noStrike">
                          <a:solidFill>
                            <a:srgbClr val="000000"/>
                          </a:solidFill>
                          <a:effectLst/>
                          <a:latin typeface="Calibri"/>
                        </a:rPr>
                        <a:t>O. neocaledonica</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r h="167628">
                <a:tc>
                  <a:txBody>
                    <a:bodyPr/>
                    <a:lstStyle/>
                    <a:p>
                      <a:pPr algn="ctr" fontAlgn="b"/>
                      <a:r>
                        <a:rPr lang="en-US" sz="1400" b="0" i="0" u="none" strike="noStrike">
                          <a:solidFill>
                            <a:srgbClr val="000000"/>
                          </a:solidFill>
                          <a:effectLst/>
                          <a:latin typeface="Calibri"/>
                        </a:rPr>
                        <a:t>Outgroup</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nl-NL" sz="1400" b="0" i="1" u="none" strike="noStrike">
                          <a:solidFill>
                            <a:srgbClr val="000000"/>
                          </a:solidFill>
                          <a:effectLst/>
                          <a:latin typeface="Calibri"/>
                        </a:rPr>
                        <a:t>Leeresia perrieri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AGI</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solidFill>
                      <a:srgbClr val="E4DFEC"/>
                    </a:solidFill>
                  </a:tcPr>
                </a:tc>
                <a:tc>
                  <a:txBody>
                    <a:bodyPr/>
                    <a:lstStyle/>
                    <a:p>
                      <a:pPr algn="ctr" fontAlgn="b"/>
                      <a:r>
                        <a:rPr lang="en-US" sz="1400" b="0" i="0" u="none" strike="noStrike" dirty="0">
                          <a:solidFill>
                            <a:srgbClr val="000000"/>
                          </a:solidFill>
                          <a:effectLst/>
                          <a:latin typeface="Calibri"/>
                        </a:rPr>
                        <a:t> </a:t>
                      </a:r>
                    </a:p>
                  </a:txBody>
                  <a:tcPr marL="8298" marR="8298" marT="8298" marB="0" anchor="b">
                    <a:lnL w="3175" cap="flat" cmpd="sng" algn="ctr">
                      <a:solidFill>
                        <a:srgbClr val="4F81BD"/>
                      </a:solidFill>
                      <a:prstDash val="solid"/>
                      <a:round/>
                      <a:headEnd type="none" w="med" len="med"/>
                      <a:tailEnd type="none" w="med" len="med"/>
                    </a:lnL>
                    <a:lnR w="3175" cap="flat" cmpd="sng" algn="ctr">
                      <a:solidFill>
                        <a:srgbClr val="4F81BD"/>
                      </a:solidFill>
                      <a:prstDash val="solid"/>
                      <a:round/>
                      <a:headEnd type="none" w="med" len="med"/>
                      <a:tailEnd type="none" w="med" len="med"/>
                    </a:lnR>
                    <a:lnT w="3175" cap="flat" cmpd="sng" algn="ctr">
                      <a:solidFill>
                        <a:srgbClr val="4F81BD"/>
                      </a:solidFill>
                      <a:prstDash val="solid"/>
                      <a:round/>
                      <a:headEnd type="none" w="med" len="med"/>
                      <a:tailEnd type="none" w="med" len="med"/>
                    </a:lnT>
                    <a:lnB w="3175" cap="flat" cmpd="sng" algn="ctr">
                      <a:solidFill>
                        <a:srgbClr val="4F81BD"/>
                      </a:solidFill>
                      <a:prstDash val="solid"/>
                      <a:round/>
                      <a:headEnd type="none" w="med" len="med"/>
                      <a:tailEnd type="none" w="med" len="med"/>
                    </a:lnB>
                  </a:tcPr>
                </a:tc>
              </a:tr>
            </a:tbl>
          </a:graphicData>
        </a:graphic>
      </p:graphicFrame>
      <p:sp>
        <p:nvSpPr>
          <p:cNvPr id="3" name="TextBox 2"/>
          <p:cNvSpPr txBox="1"/>
          <p:nvPr/>
        </p:nvSpPr>
        <p:spPr>
          <a:xfrm>
            <a:off x="1881421" y="82308"/>
            <a:ext cx="2438288" cy="461665"/>
          </a:xfrm>
          <a:prstGeom prst="rect">
            <a:avLst/>
          </a:prstGeom>
          <a:solidFill>
            <a:schemeClr val="bg1"/>
          </a:solidFill>
        </p:spPr>
        <p:txBody>
          <a:bodyPr wrap="none" rtlCol="0">
            <a:spAutoFit/>
          </a:bodyPr>
          <a:lstStyle/>
          <a:p>
            <a:r>
              <a:rPr lang="en-US" sz="2400" dirty="0" err="1" smtClean="0"/>
              <a:t>Oryza</a:t>
            </a:r>
            <a:r>
              <a:rPr lang="en-US" sz="2400" dirty="0" smtClean="0"/>
              <a:t> in Gramene</a:t>
            </a:r>
            <a:endParaRPr lang="en-US" sz="2400" dirty="0"/>
          </a:p>
        </p:txBody>
      </p:sp>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6</a:t>
            </a:fld>
            <a:endParaRPr lang="en-US"/>
          </a:p>
        </p:txBody>
      </p:sp>
    </p:spTree>
    <p:extLst>
      <p:ext uri="{BB962C8B-B14F-4D97-AF65-F5344CB8AC3E}">
        <p14:creationId xmlns:p14="http://schemas.microsoft.com/office/powerpoint/2010/main" val="5237467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OMAP Physical Maps</a:t>
            </a:r>
            <a:endParaRPr lang="en-US" dirty="0"/>
          </a:p>
        </p:txBody>
      </p:sp>
      <p:grpSp>
        <p:nvGrpSpPr>
          <p:cNvPr id="9" name="Group 8"/>
          <p:cNvGrpSpPr/>
          <p:nvPr/>
        </p:nvGrpSpPr>
        <p:grpSpPr>
          <a:xfrm>
            <a:off x="5329585" y="3673817"/>
            <a:ext cx="3503684" cy="2422200"/>
            <a:chOff x="5266582" y="1175825"/>
            <a:chExt cx="3503684" cy="2422200"/>
          </a:xfrm>
        </p:grpSpPr>
        <p:sp>
          <p:nvSpPr>
            <p:cNvPr id="8" name="Rectangle 7"/>
            <p:cNvSpPr/>
            <p:nvPr/>
          </p:nvSpPr>
          <p:spPr>
            <a:xfrm>
              <a:off x="5266582" y="1175825"/>
              <a:ext cx="3420218" cy="2422200"/>
            </a:xfrm>
            <a:prstGeom prst="rect">
              <a:avLst/>
            </a:prstGeom>
            <a:solidFill>
              <a:srgbClr val="FFFFFF"/>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665454" y="1266178"/>
              <a:ext cx="2800941" cy="2086701"/>
            </a:xfrm>
            <a:prstGeom prst="rect">
              <a:avLst/>
            </a:prstGeom>
          </p:spPr>
        </p:pic>
        <p:sp>
          <p:nvSpPr>
            <p:cNvPr id="5" name="TextBox 4"/>
            <p:cNvSpPr txBox="1"/>
            <p:nvPr/>
          </p:nvSpPr>
          <p:spPr>
            <a:xfrm>
              <a:off x="5266582" y="3168213"/>
              <a:ext cx="3503684" cy="338554"/>
            </a:xfrm>
            <a:prstGeom prst="rect">
              <a:avLst/>
            </a:prstGeom>
            <a:noFill/>
          </p:spPr>
          <p:txBody>
            <a:bodyPr wrap="none" rtlCol="0">
              <a:spAutoFit/>
            </a:bodyPr>
            <a:lstStyle/>
            <a:p>
              <a:r>
                <a:rPr lang="it-IT" sz="1600" dirty="0" err="1" smtClean="0"/>
                <a:t>Kim</a:t>
              </a:r>
              <a:r>
                <a:rPr lang="it-IT" sz="1600" dirty="0" smtClean="0"/>
                <a:t> et al. </a:t>
              </a:r>
              <a:r>
                <a:rPr lang="it-IT" sz="1600" dirty="0" err="1" smtClean="0"/>
                <a:t>Genome</a:t>
              </a:r>
              <a:r>
                <a:rPr lang="it-IT" sz="1600" dirty="0" smtClean="0"/>
                <a:t> </a:t>
              </a:r>
              <a:r>
                <a:rPr lang="it-IT" sz="1600" dirty="0" err="1"/>
                <a:t>Biol</a:t>
              </a:r>
              <a:r>
                <a:rPr lang="it-IT" sz="1600" dirty="0"/>
                <a:t>. 2008; 9(2): R45. </a:t>
              </a:r>
              <a:endParaRPr lang="en-US" sz="1600" dirty="0"/>
            </a:p>
          </p:txBody>
        </p:sp>
      </p:grpSp>
      <p:pic>
        <p:nvPicPr>
          <p:cNvPr id="6" name="Picture 5"/>
          <p:cNvPicPr>
            <a:picLocks noChangeAspect="1"/>
          </p:cNvPicPr>
          <p:nvPr/>
        </p:nvPicPr>
        <p:blipFill>
          <a:blip r:embed="rId3"/>
          <a:stretch>
            <a:fillRect/>
          </a:stretch>
        </p:blipFill>
        <p:spPr>
          <a:xfrm>
            <a:off x="279420" y="1659744"/>
            <a:ext cx="4857814" cy="4014278"/>
          </a:xfrm>
          <a:prstGeom prst="rect">
            <a:avLst/>
          </a:prstGeom>
          <a:ln>
            <a:solidFill>
              <a:srgbClr val="000000"/>
            </a:solidFill>
          </a:ln>
          <a:effectLst>
            <a:outerShdw blurRad="50800" dist="38100" dir="2700000" algn="tl" rotWithShape="0">
              <a:prstClr val="black">
                <a:alpha val="40000"/>
              </a:prstClr>
            </a:outerShdw>
          </a:effectLst>
        </p:spPr>
      </p:pic>
      <p:sp>
        <p:nvSpPr>
          <p:cNvPr id="7" name="TextBox 6"/>
          <p:cNvSpPr txBox="1"/>
          <p:nvPr/>
        </p:nvSpPr>
        <p:spPr>
          <a:xfrm>
            <a:off x="5370795" y="1575605"/>
            <a:ext cx="3462473" cy="1938992"/>
          </a:xfrm>
          <a:prstGeom prst="rect">
            <a:avLst/>
          </a:prstGeom>
          <a:noFill/>
        </p:spPr>
        <p:txBody>
          <a:bodyPr wrap="square" rtlCol="0">
            <a:spAutoFit/>
          </a:bodyPr>
          <a:lstStyle/>
          <a:p>
            <a:r>
              <a:rPr lang="en-US" sz="2000" dirty="0" err="1"/>
              <a:t>C</a:t>
            </a:r>
            <a:r>
              <a:rPr lang="en-US" sz="2000" dirty="0" err="1" smtClean="0"/>
              <a:t>Map</a:t>
            </a:r>
            <a:r>
              <a:rPr lang="en-US" sz="2000" dirty="0" smtClean="0"/>
              <a:t> Comparative Maps</a:t>
            </a:r>
          </a:p>
          <a:p>
            <a:pPr marL="285750" indent="-285750">
              <a:buFont typeface="Arial"/>
              <a:buChar char="•"/>
            </a:pPr>
            <a:r>
              <a:rPr lang="en-US" sz="2000" dirty="0" smtClean="0"/>
              <a:t>Each OMAP FPC map aligned to O. sativa ssp. japonica</a:t>
            </a:r>
          </a:p>
          <a:p>
            <a:pPr marL="285750" indent="-285750">
              <a:buFont typeface="Arial"/>
              <a:buChar char="•"/>
            </a:pPr>
            <a:r>
              <a:rPr lang="en-US" sz="2000" dirty="0" smtClean="0"/>
              <a:t>BAC-end, </a:t>
            </a:r>
            <a:r>
              <a:rPr lang="en-US" sz="2000" dirty="0" err="1" smtClean="0"/>
              <a:t>overgo</a:t>
            </a:r>
            <a:r>
              <a:rPr lang="en-US" sz="2000" dirty="0" smtClean="0"/>
              <a:t>, other sequence-tagged markers</a:t>
            </a:r>
          </a:p>
          <a:p>
            <a:pPr marL="285750" indent="-285750">
              <a:buFont typeface="Arial"/>
              <a:buChar char="•"/>
            </a:pPr>
            <a:r>
              <a:rPr lang="en-US" sz="2000" dirty="0" smtClean="0"/>
              <a:t>Interactive</a:t>
            </a:r>
          </a:p>
        </p:txBody>
      </p:sp>
      <p:sp>
        <p:nvSpPr>
          <p:cNvPr id="10" name="Rectangle 9"/>
          <p:cNvSpPr/>
          <p:nvPr/>
        </p:nvSpPr>
        <p:spPr>
          <a:xfrm>
            <a:off x="650030" y="6189425"/>
            <a:ext cx="5965170" cy="369332"/>
          </a:xfrm>
          <a:prstGeom prst="rect">
            <a:avLst/>
          </a:prstGeom>
        </p:spPr>
        <p:txBody>
          <a:bodyPr wrap="none">
            <a:spAutoFit/>
          </a:bodyPr>
          <a:lstStyle/>
          <a:p>
            <a:r>
              <a:rPr lang="en-US" dirty="0" err="1" smtClean="0"/>
              <a:t>Youens</a:t>
            </a:r>
            <a:r>
              <a:rPr lang="en-US" dirty="0" smtClean="0"/>
              <a:t>-Clark et al. Bioinformatics</a:t>
            </a:r>
            <a:r>
              <a:rPr lang="en-US" dirty="0"/>
              <a:t>. 2009 Nov 15;25(22):3040-2</a:t>
            </a:r>
          </a:p>
        </p:txBody>
      </p:sp>
      <p:sp>
        <p:nvSpPr>
          <p:cNvPr id="11" name="Footer Placeholder 10"/>
          <p:cNvSpPr>
            <a:spLocks noGrp="1"/>
          </p:cNvSpPr>
          <p:nvPr>
            <p:ph type="ftr" sz="quarter" idx="11"/>
          </p:nvPr>
        </p:nvSpPr>
        <p:spPr/>
        <p:txBody>
          <a:bodyPr/>
          <a:lstStyle/>
          <a:p>
            <a:r>
              <a:rPr lang="en-US" smtClean="0"/>
              <a:t>ISRFG9 11/7/11</a:t>
            </a:r>
            <a:endParaRPr lang="en-US"/>
          </a:p>
        </p:txBody>
      </p:sp>
      <p:sp>
        <p:nvSpPr>
          <p:cNvPr id="12" name="Slide Number Placeholder 11"/>
          <p:cNvSpPr>
            <a:spLocks noGrp="1"/>
          </p:cNvSpPr>
          <p:nvPr>
            <p:ph type="sldNum" sz="quarter" idx="12"/>
          </p:nvPr>
        </p:nvSpPr>
        <p:spPr/>
        <p:txBody>
          <a:bodyPr/>
          <a:lstStyle/>
          <a:p>
            <a:fld id="{D100CA46-5126-3344-8793-FED337C20BED}" type="slidenum">
              <a:rPr lang="en-US" smtClean="0"/>
              <a:t>7</a:t>
            </a:fld>
            <a:endParaRPr lang="en-US"/>
          </a:p>
        </p:txBody>
      </p:sp>
    </p:spTree>
    <p:extLst>
      <p:ext uri="{BB962C8B-B14F-4D97-AF65-F5344CB8AC3E}">
        <p14:creationId xmlns:p14="http://schemas.microsoft.com/office/powerpoint/2010/main" val="28032616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43172111"/>
              </p:ext>
            </p:extLst>
          </p:nvPr>
        </p:nvGraphicFramePr>
        <p:xfrm>
          <a:off x="351370" y="1802723"/>
          <a:ext cx="8432515" cy="2980800"/>
        </p:xfrm>
        <a:graphic>
          <a:graphicData uri="http://schemas.openxmlformats.org/drawingml/2006/table">
            <a:tbl>
              <a:tblPr firstRow="1">
                <a:tableStyleId>{08FB837D-C827-4EFA-A057-4D05807E0F7C}</a:tableStyleId>
              </a:tblPr>
              <a:tblGrid>
                <a:gridCol w="1400703"/>
                <a:gridCol w="1187647"/>
                <a:gridCol w="717292"/>
                <a:gridCol w="1383361"/>
                <a:gridCol w="885800"/>
                <a:gridCol w="946325"/>
                <a:gridCol w="614121"/>
                <a:gridCol w="815151"/>
                <a:gridCol w="482115"/>
              </a:tblGrid>
              <a:tr h="326120">
                <a:tc>
                  <a:txBody>
                    <a:bodyPr/>
                    <a:lstStyle/>
                    <a:p>
                      <a:pPr algn="ctr" fontAlgn="b"/>
                      <a:r>
                        <a:rPr lang="pl-PL" sz="1600" u="none" strike="noStrike" dirty="0" err="1">
                          <a:solidFill>
                            <a:srgbClr val="000000"/>
                          </a:solidFill>
                          <a:effectLst/>
                        </a:rPr>
                        <a:t>Oryza</a:t>
                      </a:r>
                      <a:r>
                        <a:rPr lang="pl-PL" sz="1600" u="none" strike="noStrike" dirty="0">
                          <a:solidFill>
                            <a:srgbClr val="000000"/>
                          </a:solidFill>
                          <a:effectLst/>
                        </a:rPr>
                        <a:t> </a:t>
                      </a:r>
                      <a:r>
                        <a:rPr lang="pl-PL" sz="1600" u="none" strike="noStrike" dirty="0" err="1">
                          <a:solidFill>
                            <a:srgbClr val="000000"/>
                          </a:solidFill>
                          <a:effectLst/>
                        </a:rPr>
                        <a:t>Species</a:t>
                      </a:r>
                      <a:endParaRPr lang="pl-PL" sz="1600" b="0" i="0" u="none" strike="noStrike" dirty="0">
                        <a:solidFill>
                          <a:srgbClr val="000000"/>
                        </a:solidFill>
                        <a:effectLst/>
                        <a:latin typeface="Calibri"/>
                      </a:endParaRPr>
                    </a:p>
                  </a:txBody>
                  <a:tcPr marL="10944" marR="10944" marT="10944" marB="0" anchor="ctr"/>
                </a:tc>
                <a:tc>
                  <a:txBody>
                    <a:bodyPr/>
                    <a:lstStyle/>
                    <a:p>
                      <a:pPr algn="ctr" fontAlgn="b"/>
                      <a:r>
                        <a:rPr lang="nb-NO" sz="1600" u="none" strike="noStrike" dirty="0">
                          <a:solidFill>
                            <a:srgbClr val="000000"/>
                          </a:solidFill>
                          <a:effectLst/>
                        </a:rPr>
                        <a:t>Gene </a:t>
                      </a:r>
                      <a:r>
                        <a:rPr lang="nb-NO" sz="1600" u="none" strike="noStrike" dirty="0" err="1">
                          <a:solidFill>
                            <a:srgbClr val="000000"/>
                          </a:solidFill>
                          <a:effectLst/>
                        </a:rPr>
                        <a:t>Annotation</a:t>
                      </a:r>
                      <a:endParaRPr lang="nb-NO" sz="1600" b="0" i="0" u="none" strike="noStrike" dirty="0">
                        <a:solidFill>
                          <a:srgbClr val="000000"/>
                        </a:solidFill>
                        <a:effectLst/>
                        <a:latin typeface="Calibri"/>
                      </a:endParaRPr>
                    </a:p>
                  </a:txBody>
                  <a:tcPr marL="10944" marR="10944" marT="10944" marB="0" anchor="ctr"/>
                </a:tc>
                <a:tc>
                  <a:txBody>
                    <a:bodyPr/>
                    <a:lstStyle/>
                    <a:p>
                      <a:pPr algn="ctr" fontAlgn="b"/>
                      <a:r>
                        <a:rPr lang="en-US" sz="1600" b="1" i="0" u="none" strike="noStrike" dirty="0" smtClean="0">
                          <a:solidFill>
                            <a:srgbClr val="000000"/>
                          </a:solidFill>
                          <a:effectLst/>
                          <a:latin typeface="Calibri"/>
                        </a:rPr>
                        <a:t>Repeat</a:t>
                      </a:r>
                      <a:r>
                        <a:rPr lang="en-US" sz="1600" b="1" i="0" u="none" strike="noStrike" baseline="0" dirty="0" smtClean="0">
                          <a:solidFill>
                            <a:srgbClr val="000000"/>
                          </a:solidFill>
                          <a:effectLst/>
                          <a:latin typeface="Calibri"/>
                        </a:rPr>
                        <a:t> Mask</a:t>
                      </a:r>
                    </a:p>
                    <a:p>
                      <a:pPr algn="ctr" fontAlgn="b"/>
                      <a:endParaRPr lang="en-US" sz="1600" b="0" i="0" u="none" strike="noStrike" dirty="0">
                        <a:solidFill>
                          <a:srgbClr val="000000"/>
                        </a:solidFill>
                        <a:effectLst/>
                        <a:latin typeface="Calibri"/>
                      </a:endParaRPr>
                    </a:p>
                  </a:txBody>
                  <a:tcPr marL="10944" marR="10944" marT="10944" marB="0" anchor="ctr"/>
                </a:tc>
                <a:tc>
                  <a:txBody>
                    <a:bodyPr/>
                    <a:lstStyle/>
                    <a:p>
                      <a:pPr algn="ctr" fontAlgn="b"/>
                      <a:r>
                        <a:rPr lang="en-US" sz="1600" u="none" strike="noStrike" dirty="0">
                          <a:solidFill>
                            <a:srgbClr val="000000"/>
                          </a:solidFill>
                          <a:effectLst/>
                        </a:rPr>
                        <a:t>Whole Genome Alignments</a:t>
                      </a:r>
                      <a:endParaRPr lang="en-US" sz="1600" b="0" i="0" u="none" strike="noStrike" dirty="0">
                        <a:solidFill>
                          <a:srgbClr val="000000"/>
                        </a:solidFill>
                        <a:effectLst/>
                        <a:latin typeface="Calibri"/>
                      </a:endParaRPr>
                    </a:p>
                  </a:txBody>
                  <a:tcPr marL="10944" marR="10944" marT="10944" marB="0" anchor="ctr"/>
                </a:tc>
                <a:tc>
                  <a:txBody>
                    <a:bodyPr/>
                    <a:lstStyle/>
                    <a:p>
                      <a:pPr algn="ctr" fontAlgn="b"/>
                      <a:r>
                        <a:rPr lang="en-US" sz="1600" u="none" strike="noStrike" dirty="0">
                          <a:solidFill>
                            <a:srgbClr val="000000"/>
                          </a:solidFill>
                          <a:effectLst/>
                        </a:rPr>
                        <a:t>EST/markers alignment</a:t>
                      </a:r>
                      <a:endParaRPr lang="en-US" sz="1600" b="0" i="0" u="none" strike="noStrike" dirty="0">
                        <a:solidFill>
                          <a:srgbClr val="000000"/>
                        </a:solidFill>
                        <a:effectLst/>
                        <a:latin typeface="Calibri"/>
                      </a:endParaRPr>
                    </a:p>
                  </a:txBody>
                  <a:tcPr marL="10944" marR="10944" marT="10944" marB="0" anchor="ctr"/>
                </a:tc>
                <a:tc>
                  <a:txBody>
                    <a:bodyPr/>
                    <a:lstStyle/>
                    <a:p>
                      <a:pPr algn="ctr" fontAlgn="b"/>
                      <a:r>
                        <a:rPr lang="en-US" sz="1600" u="none" strike="noStrike" dirty="0" err="1">
                          <a:solidFill>
                            <a:srgbClr val="000000"/>
                          </a:solidFill>
                          <a:effectLst/>
                        </a:rPr>
                        <a:t>InterPro</a:t>
                      </a:r>
                      <a:r>
                        <a:rPr lang="en-US" sz="1600" u="none" strike="noStrike" dirty="0">
                          <a:solidFill>
                            <a:srgbClr val="000000"/>
                          </a:solidFill>
                          <a:effectLst/>
                        </a:rPr>
                        <a:t>/GO/</a:t>
                      </a:r>
                      <a:r>
                        <a:rPr lang="en-US" sz="1600" u="none" strike="noStrike" dirty="0" err="1">
                          <a:solidFill>
                            <a:srgbClr val="000000"/>
                          </a:solidFill>
                          <a:effectLst/>
                        </a:rPr>
                        <a:t>dbXref</a:t>
                      </a:r>
                      <a:endParaRPr lang="en-US" sz="1600" b="0" i="0" u="none" strike="noStrike" dirty="0">
                        <a:solidFill>
                          <a:srgbClr val="000000"/>
                        </a:solidFill>
                        <a:effectLst/>
                        <a:latin typeface="Calibri"/>
                      </a:endParaRPr>
                    </a:p>
                  </a:txBody>
                  <a:tcPr marL="10944" marR="10944" marT="10944" marB="0" anchor="ctr"/>
                </a:tc>
                <a:tc>
                  <a:txBody>
                    <a:bodyPr/>
                    <a:lstStyle/>
                    <a:p>
                      <a:pPr algn="ctr" fontAlgn="b"/>
                      <a:r>
                        <a:rPr lang="en-US" sz="1600" u="none" strike="noStrike" dirty="0">
                          <a:solidFill>
                            <a:srgbClr val="000000"/>
                          </a:solidFill>
                          <a:effectLst/>
                        </a:rPr>
                        <a:t>Phylogenetic Trees</a:t>
                      </a:r>
                      <a:endParaRPr lang="en-US" sz="1600" b="0" i="0" u="none" strike="noStrike" dirty="0">
                        <a:solidFill>
                          <a:srgbClr val="000000"/>
                        </a:solidFill>
                        <a:effectLst/>
                        <a:latin typeface="Calibri"/>
                      </a:endParaRPr>
                    </a:p>
                  </a:txBody>
                  <a:tcPr marL="10944" marR="10944" marT="10944" marB="0" anchor="ctr"/>
                </a:tc>
                <a:tc>
                  <a:txBody>
                    <a:bodyPr/>
                    <a:lstStyle/>
                    <a:p>
                      <a:pPr algn="ctr" fontAlgn="b"/>
                      <a:r>
                        <a:rPr lang="tr-TR" sz="1600" u="none" strike="noStrike" dirty="0" err="1">
                          <a:solidFill>
                            <a:srgbClr val="000000"/>
                          </a:solidFill>
                          <a:effectLst/>
                        </a:rPr>
                        <a:t>Diverstiy</a:t>
                      </a:r>
                      <a:endParaRPr lang="tr-TR" sz="1600" b="0" i="0" u="none" strike="noStrike" dirty="0">
                        <a:solidFill>
                          <a:srgbClr val="000000"/>
                        </a:solidFill>
                        <a:effectLst/>
                        <a:latin typeface="Calibri"/>
                      </a:endParaRPr>
                    </a:p>
                  </a:txBody>
                  <a:tcPr marL="10944" marR="10944" marT="10944" marB="0" anchor="ctr"/>
                </a:tc>
                <a:tc>
                  <a:txBody>
                    <a:bodyPr/>
                    <a:lstStyle/>
                    <a:p>
                      <a:pPr algn="ctr" fontAlgn="b"/>
                      <a:r>
                        <a:rPr lang="de-DE" sz="1600" u="none" strike="noStrike" dirty="0">
                          <a:solidFill>
                            <a:srgbClr val="000000"/>
                          </a:solidFill>
                          <a:effectLst/>
                        </a:rPr>
                        <a:t>RNA-seq</a:t>
                      </a:r>
                      <a:endParaRPr lang="de-DE" sz="1600" b="0" i="0" u="none" strike="noStrike" dirty="0">
                        <a:solidFill>
                          <a:srgbClr val="000000"/>
                        </a:solidFill>
                        <a:effectLst/>
                        <a:latin typeface="Calibri"/>
                      </a:endParaRPr>
                    </a:p>
                  </a:txBody>
                  <a:tcPr marL="10944" marR="10944" marT="10944" marB="0" anchor="ctr"/>
                </a:tc>
              </a:tr>
              <a:tr h="168532">
                <a:tc>
                  <a:txBody>
                    <a:bodyPr/>
                    <a:lstStyle/>
                    <a:p>
                      <a:pPr algn="ctr" fontAlgn="b"/>
                      <a:r>
                        <a:rPr lang="pl-PL" sz="1600" u="none" strike="noStrike">
                          <a:effectLst/>
                        </a:rPr>
                        <a:t>Oryza sativa ssp. japonica</a:t>
                      </a:r>
                      <a:endParaRPr lang="pl-PL" sz="1600" b="0" i="0" u="none" strike="noStrike">
                        <a:solidFill>
                          <a:srgbClr val="000000"/>
                        </a:solidFill>
                        <a:effectLst/>
                        <a:latin typeface="Calibri"/>
                      </a:endParaRPr>
                    </a:p>
                  </a:txBody>
                  <a:tcPr marL="10944" marR="10944" marT="10944" marB="0" anchor="ctr"/>
                </a:tc>
                <a:tc>
                  <a:txBody>
                    <a:bodyPr/>
                    <a:lstStyle/>
                    <a:p>
                      <a:pPr algn="ctr" fontAlgn="b"/>
                      <a:r>
                        <a:rPr lang="cs-CZ" sz="1600" u="none" strike="noStrike">
                          <a:effectLst/>
                        </a:rPr>
                        <a:t>MSU 6.0</a:t>
                      </a:r>
                      <a:endParaRPr lang="cs-CZ" sz="1600" b="0" i="0" u="none" strike="noStrike">
                        <a:solidFill>
                          <a:srgbClr val="000000"/>
                        </a:solidFill>
                        <a:effectLst/>
                        <a:latin typeface="Calibri"/>
                      </a:endParaRPr>
                    </a:p>
                  </a:txBody>
                  <a:tcPr marL="10944" marR="10944" marT="10944" marB="0" anchor="ctr"/>
                </a:tc>
                <a:tc>
                  <a:txBody>
                    <a:bodyPr/>
                    <a:lstStyle/>
                    <a:p>
                      <a:pPr algn="ctr" fontAlgn="b"/>
                      <a:r>
                        <a:rPr lang="en-US" sz="1600" b="0" i="0" u="none" strike="noStrike" dirty="0" smtClean="0">
                          <a:solidFill>
                            <a:srgbClr val="000000"/>
                          </a:solidFill>
                          <a:effectLst/>
                          <a:latin typeface="Calibri"/>
                        </a:rPr>
                        <a:t>y</a:t>
                      </a:r>
                      <a:r>
                        <a:rPr lang="sv-SE" sz="1600" b="0" i="0" u="none" strike="noStrike" dirty="0" err="1" smtClean="0">
                          <a:solidFill>
                            <a:srgbClr val="000000"/>
                          </a:solidFill>
                          <a:effectLst/>
                          <a:latin typeface="Calibri"/>
                        </a:rPr>
                        <a:t>es</a:t>
                      </a:r>
                      <a:endParaRPr lang="sv-SE" sz="1600" b="0" i="0" u="none" strike="noStrike" dirty="0" smtClean="0">
                        <a:solidFill>
                          <a:srgbClr val="000000"/>
                        </a:solidFill>
                        <a:effectLst/>
                        <a:latin typeface="Calibri"/>
                      </a:endParaRPr>
                    </a:p>
                  </a:txBody>
                  <a:tcPr marL="10944" marR="10944" marT="10944" marB="0" anchor="ctr"/>
                </a:tc>
                <a:tc>
                  <a:txBody>
                    <a:bodyPr/>
                    <a:lstStyle/>
                    <a:p>
                      <a:pPr algn="ctr" fontAlgn="b"/>
                      <a:r>
                        <a:rPr lang="sv-SE" sz="1600" u="none" strike="noStrike" dirty="0" smtClean="0">
                          <a:effectLst/>
                        </a:rPr>
                        <a:t>all </a:t>
                      </a:r>
                      <a:r>
                        <a:rPr lang="sv-SE" sz="1600" u="none" strike="noStrike" dirty="0" err="1">
                          <a:effectLst/>
                        </a:rPr>
                        <a:t>reference</a:t>
                      </a:r>
                      <a:r>
                        <a:rPr lang="sv-SE" sz="1600" u="none" strike="noStrike" dirty="0">
                          <a:effectLst/>
                        </a:rPr>
                        <a:t> </a:t>
                      </a:r>
                      <a:r>
                        <a:rPr lang="sv-SE" sz="1600" u="none" strike="noStrike" dirty="0" err="1">
                          <a:effectLst/>
                        </a:rPr>
                        <a:t>genomes</a:t>
                      </a:r>
                      <a:endParaRPr lang="sv-SE" sz="1600" b="0" i="0" u="none" strike="noStrike" dirty="0">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a:effectLst/>
                        </a:rPr>
                        <a:t>no</a:t>
                      </a:r>
                      <a:endParaRPr lang="en-US" sz="1600" b="0" i="0" u="none" strike="noStrike">
                        <a:solidFill>
                          <a:srgbClr val="000000"/>
                        </a:solidFill>
                        <a:effectLst/>
                        <a:latin typeface="Calibri"/>
                      </a:endParaRPr>
                    </a:p>
                  </a:txBody>
                  <a:tcPr marL="10944" marR="10944" marT="10944" marB="0" anchor="ctr"/>
                </a:tc>
              </a:tr>
              <a:tr h="326120">
                <a:tc>
                  <a:txBody>
                    <a:bodyPr/>
                    <a:lstStyle/>
                    <a:p>
                      <a:pPr algn="ctr" fontAlgn="b"/>
                      <a:r>
                        <a:rPr lang="pl-PL" sz="1600" u="none" strike="noStrike">
                          <a:effectLst/>
                        </a:rPr>
                        <a:t>Oryza sativa ssp. indica</a:t>
                      </a:r>
                      <a:endParaRPr lang="pl-PL"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a:effectLst/>
                        </a:rPr>
                        <a:t>BGI Glean</a:t>
                      </a:r>
                      <a:endParaRPr lang="en-US" sz="1600" b="0" i="0" u="none" strike="noStrike">
                        <a:solidFill>
                          <a:srgbClr val="000000"/>
                        </a:solidFill>
                        <a:effectLst/>
                        <a:latin typeface="Calibri"/>
                      </a:endParaRPr>
                    </a:p>
                  </a:txBody>
                  <a:tcPr marL="10944" marR="10944" marT="10944"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y</a:t>
                      </a:r>
                      <a:r>
                        <a:rPr lang="sv-SE" sz="1600" b="0" i="0" u="none" strike="noStrike" dirty="0" err="1" smtClean="0">
                          <a:solidFill>
                            <a:srgbClr val="000000"/>
                          </a:solidFill>
                          <a:effectLst/>
                          <a:latin typeface="+mn-lt"/>
                        </a:rPr>
                        <a:t>es</a:t>
                      </a:r>
                      <a:endParaRPr lang="sv-SE" sz="1600" b="0" i="0" u="none" strike="noStrike" dirty="0" smtClean="0">
                        <a:solidFill>
                          <a:srgbClr val="000000"/>
                        </a:solidFill>
                        <a:effectLst/>
                        <a:latin typeface="+mn-lt"/>
                      </a:endParaRPr>
                    </a:p>
                    <a:p>
                      <a:pPr algn="ctr" fontAlgn="b"/>
                      <a:endParaRPr lang="es-ES_tradnl" sz="1600" b="0" i="0" u="none" strike="noStrike" dirty="0">
                        <a:solidFill>
                          <a:srgbClr val="000000"/>
                        </a:solidFill>
                        <a:effectLst/>
                        <a:latin typeface="Calibri"/>
                      </a:endParaRPr>
                    </a:p>
                  </a:txBody>
                  <a:tcPr marL="10944" marR="10944" marT="10944" marB="0" anchor="ctr"/>
                </a:tc>
                <a:tc>
                  <a:txBody>
                    <a:bodyPr/>
                    <a:lstStyle/>
                    <a:p>
                      <a:pPr algn="ctr" fontAlgn="b"/>
                      <a:r>
                        <a:rPr lang="es-ES_tradnl" sz="1600" u="none" strike="noStrike" dirty="0" smtClean="0">
                          <a:effectLst/>
                        </a:rPr>
                        <a:t> </a:t>
                      </a:r>
                      <a:r>
                        <a:rPr lang="es-ES_tradnl" sz="1600" u="none" strike="noStrike" dirty="0" err="1">
                          <a:effectLst/>
                        </a:rPr>
                        <a:t>japonica</a:t>
                      </a:r>
                      <a:r>
                        <a:rPr lang="es-ES_tradnl" sz="1600" u="none" strike="noStrike" dirty="0">
                          <a:effectLst/>
                        </a:rPr>
                        <a:t>, </a:t>
                      </a:r>
                      <a:r>
                        <a:rPr lang="es-ES_tradnl" sz="1600" u="none" strike="noStrike" dirty="0" err="1">
                          <a:effectLst/>
                        </a:rPr>
                        <a:t>Arabidopsis</a:t>
                      </a:r>
                      <a:r>
                        <a:rPr lang="es-ES_tradnl" sz="1600" u="none" strike="noStrike" dirty="0">
                          <a:effectLst/>
                        </a:rPr>
                        <a:t>, Brachypodium</a:t>
                      </a:r>
                      <a:endParaRPr lang="es-ES_tradnl" sz="1600" b="0" i="0" u="none" strike="noStrike" dirty="0">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a:effectLst/>
                        </a:rPr>
                        <a:t>no</a:t>
                      </a:r>
                      <a:endParaRPr lang="en-US" sz="1600" b="0" i="0" u="none" strike="noStrike">
                        <a:solidFill>
                          <a:srgbClr val="000000"/>
                        </a:solidFill>
                        <a:effectLst/>
                        <a:latin typeface="Calibri"/>
                      </a:endParaRPr>
                    </a:p>
                  </a:txBody>
                  <a:tcPr marL="10944" marR="10944" marT="10944" marB="0" anchor="ctr"/>
                </a:tc>
              </a:tr>
              <a:tr h="168532">
                <a:tc>
                  <a:txBody>
                    <a:bodyPr/>
                    <a:lstStyle/>
                    <a:p>
                      <a:pPr algn="ctr" fontAlgn="b"/>
                      <a:r>
                        <a:rPr lang="pl-PL" sz="1600" u="none" strike="noStrike">
                          <a:effectLst/>
                        </a:rPr>
                        <a:t>Oryza glaberrima</a:t>
                      </a:r>
                      <a:endParaRPr lang="pl-PL"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dirty="0" smtClean="0">
                          <a:effectLst/>
                        </a:rPr>
                        <a:t>MIPS*</a:t>
                      </a:r>
                    </a:p>
                    <a:p>
                      <a:pPr algn="ctr" fontAlgn="b"/>
                      <a:r>
                        <a:rPr lang="en-US" sz="1600" b="0" i="0" u="none" strike="noStrike" dirty="0" err="1" smtClean="0">
                          <a:solidFill>
                            <a:srgbClr val="000000"/>
                          </a:solidFill>
                          <a:effectLst/>
                          <a:latin typeface="Calibri"/>
                        </a:rPr>
                        <a:t>Fgenesh</a:t>
                      </a:r>
                      <a:endParaRPr lang="en-US" sz="1600" b="0" i="0" u="none" strike="noStrike" dirty="0">
                        <a:solidFill>
                          <a:srgbClr val="000000"/>
                        </a:solidFill>
                        <a:effectLst/>
                        <a:latin typeface="Calibri"/>
                      </a:endParaRPr>
                    </a:p>
                  </a:txBody>
                  <a:tcPr marL="10944" marR="10944" marT="10944"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y</a:t>
                      </a:r>
                      <a:r>
                        <a:rPr lang="sv-SE" sz="1600" b="0" i="0" u="none" strike="noStrike" dirty="0" err="1" smtClean="0">
                          <a:solidFill>
                            <a:srgbClr val="000000"/>
                          </a:solidFill>
                          <a:effectLst/>
                          <a:latin typeface="+mn-lt"/>
                        </a:rPr>
                        <a:t>es</a:t>
                      </a:r>
                      <a:endParaRPr lang="sv-SE" sz="1600" b="0" i="0" u="none" strike="noStrike" dirty="0" smtClean="0">
                        <a:solidFill>
                          <a:srgbClr val="000000"/>
                        </a:solidFill>
                        <a:effectLst/>
                        <a:latin typeface="+mn-lt"/>
                      </a:endParaRPr>
                    </a:p>
                    <a:p>
                      <a:pPr algn="ctr" fontAlgn="b"/>
                      <a:endParaRPr lang="sv-SE" sz="1600" b="0" i="0" u="none" strike="noStrike" dirty="0">
                        <a:solidFill>
                          <a:srgbClr val="000000"/>
                        </a:solidFill>
                        <a:effectLst/>
                        <a:latin typeface="Calibri"/>
                      </a:endParaRPr>
                    </a:p>
                  </a:txBody>
                  <a:tcPr marL="10944" marR="10944" marT="10944" marB="0" anchor="ctr"/>
                </a:tc>
                <a:tc>
                  <a:txBody>
                    <a:bodyPr/>
                    <a:lstStyle/>
                    <a:p>
                      <a:pPr algn="ctr" fontAlgn="b"/>
                      <a:r>
                        <a:rPr lang="sv-SE" sz="1600" u="none" strike="noStrike" dirty="0" err="1" smtClean="0">
                          <a:effectLst/>
                        </a:rPr>
                        <a:t>japonica</a:t>
                      </a:r>
                      <a:endParaRPr lang="sv-SE" sz="1600" b="0" i="0" u="none" strike="noStrike" dirty="0">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nl-NL" sz="1600" u="none" strike="noStrike">
                          <a:effectLst/>
                        </a:rPr>
                        <a:t>soon</a:t>
                      </a:r>
                      <a:endParaRPr lang="nl-NL"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r>
              <a:tr h="168532">
                <a:tc>
                  <a:txBody>
                    <a:bodyPr/>
                    <a:lstStyle/>
                    <a:p>
                      <a:pPr algn="ctr" fontAlgn="b"/>
                      <a:r>
                        <a:rPr lang="de-DE" sz="1600" u="none" strike="noStrike">
                          <a:effectLst/>
                        </a:rPr>
                        <a:t>Chr 3 short arms</a:t>
                      </a:r>
                      <a:endParaRPr lang="de-DE"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a:effectLst/>
                        </a:rPr>
                        <a:t>Fgenesh</a:t>
                      </a:r>
                      <a:endParaRPr lang="en-US" sz="1600" b="0" i="0" u="none" strike="noStrike">
                        <a:solidFill>
                          <a:srgbClr val="000000"/>
                        </a:solidFill>
                        <a:effectLst/>
                        <a:latin typeface="Calibri"/>
                      </a:endParaRPr>
                    </a:p>
                  </a:txBody>
                  <a:tcPr marL="10944" marR="10944" marT="10944" marB="0" anchor="ct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y</a:t>
                      </a:r>
                      <a:r>
                        <a:rPr lang="sv-SE" sz="1600" b="0" i="0" u="none" strike="noStrike" dirty="0" err="1" smtClean="0">
                          <a:solidFill>
                            <a:srgbClr val="000000"/>
                          </a:solidFill>
                          <a:effectLst/>
                          <a:latin typeface="+mn-lt"/>
                        </a:rPr>
                        <a:t>es</a:t>
                      </a:r>
                      <a:endParaRPr lang="sv-SE" sz="1600" b="0" i="0" u="none" strike="noStrike" dirty="0" smtClean="0">
                        <a:solidFill>
                          <a:srgbClr val="000000"/>
                        </a:solidFill>
                        <a:effectLst/>
                        <a:latin typeface="+mn-lt"/>
                      </a:endParaRPr>
                    </a:p>
                    <a:p>
                      <a:pPr algn="ctr" fontAlgn="b"/>
                      <a:endParaRPr lang="sv-SE" sz="1600" b="0" i="0" u="none" strike="noStrike" dirty="0">
                        <a:solidFill>
                          <a:srgbClr val="000000"/>
                        </a:solidFill>
                        <a:effectLst/>
                        <a:latin typeface="Calibri"/>
                      </a:endParaRPr>
                    </a:p>
                  </a:txBody>
                  <a:tcPr marL="10944" marR="10944" marT="10944" marB="0" anchor="ctr"/>
                </a:tc>
                <a:tc>
                  <a:txBody>
                    <a:bodyPr/>
                    <a:lstStyle/>
                    <a:p>
                      <a:pPr algn="ctr" fontAlgn="b"/>
                      <a:r>
                        <a:rPr lang="sv-SE" sz="1600" u="none" strike="noStrike" dirty="0" err="1" smtClean="0">
                          <a:effectLst/>
                        </a:rPr>
                        <a:t>japonica</a:t>
                      </a:r>
                      <a:endParaRPr lang="sv-SE" sz="1600" b="0" i="0" u="none" strike="noStrike" dirty="0">
                        <a:solidFill>
                          <a:srgbClr val="000000"/>
                        </a:solidFill>
                        <a:effectLst/>
                        <a:latin typeface="Calibri"/>
                      </a:endParaRPr>
                    </a:p>
                  </a:txBody>
                  <a:tcPr marL="10944" marR="10944" marT="10944" marB="0" anchor="ctr"/>
                </a:tc>
                <a:tc>
                  <a:txBody>
                    <a:bodyPr/>
                    <a:lstStyle/>
                    <a:p>
                      <a:pPr algn="ctr" fontAlgn="b"/>
                      <a:r>
                        <a:rPr lang="hu-HU" sz="1600" u="none" strike="noStrike">
                          <a:effectLst/>
                        </a:rPr>
                        <a:t>yes</a:t>
                      </a:r>
                      <a:endParaRPr lang="hu-HU"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a:effectLst/>
                        </a:rPr>
                        <a:t>no</a:t>
                      </a:r>
                      <a:endParaRPr lang="en-US" sz="1600" b="0" i="0" u="none" strike="noStrike">
                        <a:solidFill>
                          <a:srgbClr val="000000"/>
                        </a:solidFill>
                        <a:effectLst/>
                        <a:latin typeface="Calibri"/>
                      </a:endParaRPr>
                    </a:p>
                  </a:txBody>
                  <a:tcPr marL="10944" marR="10944" marT="10944" marB="0" anchor="ctr"/>
                </a:tc>
                <a:tc>
                  <a:txBody>
                    <a:bodyPr/>
                    <a:lstStyle/>
                    <a:p>
                      <a:pPr algn="ctr" fontAlgn="b"/>
                      <a:r>
                        <a:rPr lang="hu-HU" sz="1600" u="none" strike="noStrike" dirty="0">
                          <a:effectLst/>
                        </a:rPr>
                        <a:t>yes</a:t>
                      </a:r>
                      <a:endParaRPr lang="hu-HU" sz="1600" b="0" i="0" u="none" strike="noStrike" dirty="0">
                        <a:solidFill>
                          <a:srgbClr val="000000"/>
                        </a:solidFill>
                        <a:effectLst/>
                        <a:latin typeface="Calibri"/>
                      </a:endParaRPr>
                    </a:p>
                  </a:txBody>
                  <a:tcPr marL="10944" marR="10944" marT="10944" marB="0" anchor="ctr"/>
                </a:tc>
                <a:tc>
                  <a:txBody>
                    <a:bodyPr/>
                    <a:lstStyle/>
                    <a:p>
                      <a:pPr algn="ctr" fontAlgn="b"/>
                      <a:r>
                        <a:rPr lang="en-US" sz="1600" u="none" strike="noStrike">
                          <a:effectLst/>
                        </a:rPr>
                        <a:t>no</a:t>
                      </a:r>
                      <a:endParaRPr lang="en-US" sz="1600" b="0" i="0" u="none" strike="noStrike">
                        <a:solidFill>
                          <a:srgbClr val="000000"/>
                        </a:solidFill>
                        <a:effectLst/>
                        <a:latin typeface="Calibri"/>
                      </a:endParaRPr>
                    </a:p>
                  </a:txBody>
                  <a:tcPr marL="10944" marR="10944" marT="10944" marB="0" anchor="ctr"/>
                </a:tc>
                <a:tc>
                  <a:txBody>
                    <a:bodyPr/>
                    <a:lstStyle/>
                    <a:p>
                      <a:pPr algn="ctr" fontAlgn="b"/>
                      <a:r>
                        <a:rPr lang="en-US" sz="1600" u="none" strike="noStrike" dirty="0">
                          <a:effectLst/>
                        </a:rPr>
                        <a:t>no</a:t>
                      </a:r>
                      <a:endParaRPr lang="en-US" sz="1600" b="0" i="0" u="none" strike="noStrike" dirty="0">
                        <a:solidFill>
                          <a:srgbClr val="000000"/>
                        </a:solidFill>
                        <a:effectLst/>
                        <a:latin typeface="Calibri"/>
                      </a:endParaRPr>
                    </a:p>
                  </a:txBody>
                  <a:tcPr marL="10944" marR="10944" marT="10944" marB="0" anchor="ctr"/>
                </a:tc>
              </a:tr>
            </a:tbl>
          </a:graphicData>
        </a:graphic>
      </p:graphicFrame>
      <p:sp>
        <p:nvSpPr>
          <p:cNvPr id="4" name="Footer Placeholder 3"/>
          <p:cNvSpPr>
            <a:spLocks noGrp="1"/>
          </p:cNvSpPr>
          <p:nvPr>
            <p:ph type="ftr" sz="quarter" idx="11"/>
          </p:nvPr>
        </p:nvSpPr>
        <p:spPr/>
        <p:txBody>
          <a:bodyPr/>
          <a:lstStyle/>
          <a:p>
            <a:r>
              <a:rPr lang="en-US" smtClean="0"/>
              <a:t>ISRFG9 11/7/11</a:t>
            </a:r>
            <a:endParaRPr lang="en-US"/>
          </a:p>
        </p:txBody>
      </p:sp>
      <p:sp>
        <p:nvSpPr>
          <p:cNvPr id="5" name="Slide Number Placeholder 4"/>
          <p:cNvSpPr>
            <a:spLocks noGrp="1"/>
          </p:cNvSpPr>
          <p:nvPr>
            <p:ph type="sldNum" sz="quarter" idx="12"/>
          </p:nvPr>
        </p:nvSpPr>
        <p:spPr/>
        <p:txBody>
          <a:bodyPr/>
          <a:lstStyle/>
          <a:p>
            <a:fld id="{D100CA46-5126-3344-8793-FED337C20BED}" type="slidenum">
              <a:rPr lang="en-US" smtClean="0"/>
              <a:t>8</a:t>
            </a:fld>
            <a:endParaRPr lang="en-US"/>
          </a:p>
        </p:txBody>
      </p:sp>
      <p:sp>
        <p:nvSpPr>
          <p:cNvPr id="6" name="TextBox 5"/>
          <p:cNvSpPr txBox="1"/>
          <p:nvPr/>
        </p:nvSpPr>
        <p:spPr>
          <a:xfrm>
            <a:off x="896471" y="4828347"/>
            <a:ext cx="4467890" cy="369332"/>
          </a:xfrm>
          <a:prstGeom prst="rect">
            <a:avLst/>
          </a:prstGeom>
          <a:noFill/>
        </p:spPr>
        <p:txBody>
          <a:bodyPr wrap="none" rtlCol="0">
            <a:spAutoFit/>
          </a:bodyPr>
          <a:lstStyle/>
          <a:p>
            <a:r>
              <a:rPr lang="en-US" dirty="0" smtClean="0"/>
              <a:t>*Klaus Meyer, Thomas Wicker MIPS Germany</a:t>
            </a:r>
            <a:endParaRPr lang="en-US" dirty="0"/>
          </a:p>
        </p:txBody>
      </p:sp>
    </p:spTree>
    <p:extLst>
      <p:ext uri="{BB962C8B-B14F-4D97-AF65-F5344CB8AC3E}">
        <p14:creationId xmlns:p14="http://schemas.microsoft.com/office/powerpoint/2010/main" val="29951313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85800" y="368618"/>
            <a:ext cx="7772400" cy="578644"/>
          </a:xfrm>
        </p:spPr>
        <p:txBody>
          <a:bodyPr>
            <a:normAutofit fontScale="90000"/>
          </a:bodyPr>
          <a:lstStyle/>
          <a:p>
            <a:r>
              <a:rPr lang="en-US">
                <a:latin typeface="Verdana" charset="0"/>
                <a:ea typeface="ＭＳ Ｐゴシック" charset="0"/>
                <a:cs typeface="ＭＳ Ｐゴシック" charset="0"/>
              </a:rPr>
              <a:t>InterPro/dbXref/GO</a:t>
            </a:r>
          </a:p>
        </p:txBody>
      </p:sp>
      <p:sp>
        <p:nvSpPr>
          <p:cNvPr id="26626" name="Content Placeholder 2"/>
          <p:cNvSpPr>
            <a:spLocks noGrp="1"/>
          </p:cNvSpPr>
          <p:nvPr>
            <p:ph idx="1"/>
          </p:nvPr>
        </p:nvSpPr>
        <p:spPr>
          <a:xfrm>
            <a:off x="651510" y="1082993"/>
            <a:ext cx="7772400" cy="1601629"/>
          </a:xfrm>
        </p:spPr>
        <p:txBody>
          <a:bodyPr/>
          <a:lstStyle/>
          <a:p>
            <a:r>
              <a:rPr lang="en-US" sz="1800">
                <a:latin typeface="Verdana" charset="0"/>
                <a:ea typeface="ＭＳ Ｐゴシック" charset="0"/>
                <a:cs typeface="ＭＳ Ｐゴシック" charset="0"/>
              </a:rPr>
              <a:t>Structural prediction: Pfam, PIRSF, PRINTS, PROSITE, SMART, SUPERFAMILY, TIGRFAM, TMHMM, SignalP</a:t>
            </a:r>
          </a:p>
          <a:p>
            <a:r>
              <a:rPr lang="en-US" sz="1800">
                <a:latin typeface="Verdana" charset="0"/>
                <a:ea typeface="ＭＳ Ｐゴシック" charset="0"/>
                <a:cs typeface="ＭＳ Ｐゴシック" charset="0"/>
              </a:rPr>
              <a:t>Cross-reference genes to 3</a:t>
            </a:r>
            <a:r>
              <a:rPr lang="en-US" sz="1800" baseline="30000">
                <a:latin typeface="Verdana" charset="0"/>
                <a:ea typeface="ＭＳ Ｐゴシック" charset="0"/>
                <a:cs typeface="ＭＳ Ｐゴシック" charset="0"/>
              </a:rPr>
              <a:t>rd</a:t>
            </a:r>
            <a:r>
              <a:rPr lang="en-US" sz="1800">
                <a:latin typeface="Verdana" charset="0"/>
                <a:ea typeface="ＭＳ Ｐゴシック" charset="0"/>
                <a:cs typeface="ＭＳ Ｐゴシック" charset="0"/>
              </a:rPr>
              <a:t> party identifiers: Entrez Gene, PlantGDB, PUTs, RefSeq, Gene Index, UniGene, UniProt</a:t>
            </a:r>
          </a:p>
          <a:p>
            <a:r>
              <a:rPr lang="en-US" sz="1800">
                <a:latin typeface="Verdana" charset="0"/>
                <a:ea typeface="ＭＳ Ｐゴシック" charset="0"/>
                <a:cs typeface="ＭＳ Ｐゴシック" charset="0"/>
              </a:rPr>
              <a:t>Gene Ontology</a:t>
            </a:r>
          </a:p>
        </p:txBody>
      </p:sp>
      <p:sp>
        <p:nvSpPr>
          <p:cNvPr id="266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Verdana" charset="0"/>
                <a:ea typeface="ＭＳ Ｐゴシック" charset="0"/>
                <a:cs typeface="ＭＳ Ｐゴシック" charset="0"/>
              </a:defRPr>
            </a:lvl1pPr>
            <a:lvl2pPr marL="668655" indent="-257175" eaLnBrk="0" hangingPunct="0">
              <a:defRPr sz="2200">
                <a:solidFill>
                  <a:schemeClr val="tx1"/>
                </a:solidFill>
                <a:latin typeface="Verdana" charset="0"/>
                <a:ea typeface="ＭＳ Ｐゴシック" charset="0"/>
              </a:defRPr>
            </a:lvl2pPr>
            <a:lvl3pPr marL="1028700" indent="-205740" eaLnBrk="0" hangingPunct="0">
              <a:defRPr sz="2200">
                <a:solidFill>
                  <a:schemeClr val="tx1"/>
                </a:solidFill>
                <a:latin typeface="Verdana" charset="0"/>
                <a:ea typeface="ＭＳ Ｐゴシック" charset="0"/>
              </a:defRPr>
            </a:lvl3pPr>
            <a:lvl4pPr marL="1440180" indent="-205740" eaLnBrk="0" hangingPunct="0">
              <a:defRPr sz="2200">
                <a:solidFill>
                  <a:schemeClr val="tx1"/>
                </a:solidFill>
                <a:latin typeface="Verdana" charset="0"/>
                <a:ea typeface="ＭＳ Ｐゴシック" charset="0"/>
              </a:defRPr>
            </a:lvl4pPr>
            <a:lvl5pPr marL="1851660" indent="-205740" eaLnBrk="0" hangingPunct="0">
              <a:defRPr sz="2200">
                <a:solidFill>
                  <a:schemeClr val="tx1"/>
                </a:solidFill>
                <a:latin typeface="Verdana" charset="0"/>
                <a:ea typeface="ＭＳ Ｐゴシック" charset="0"/>
              </a:defRPr>
            </a:lvl5pPr>
            <a:lvl6pPr marL="2263140" indent="-205740" eaLnBrk="0" fontAlgn="base" hangingPunct="0">
              <a:spcBef>
                <a:spcPct val="0"/>
              </a:spcBef>
              <a:spcAft>
                <a:spcPct val="0"/>
              </a:spcAft>
              <a:defRPr sz="2200">
                <a:solidFill>
                  <a:schemeClr val="tx1"/>
                </a:solidFill>
                <a:latin typeface="Verdana" charset="0"/>
                <a:ea typeface="ＭＳ Ｐゴシック" charset="0"/>
              </a:defRPr>
            </a:lvl6pPr>
            <a:lvl7pPr marL="2674620" indent="-205740" eaLnBrk="0" fontAlgn="base" hangingPunct="0">
              <a:spcBef>
                <a:spcPct val="0"/>
              </a:spcBef>
              <a:spcAft>
                <a:spcPct val="0"/>
              </a:spcAft>
              <a:defRPr sz="2200">
                <a:solidFill>
                  <a:schemeClr val="tx1"/>
                </a:solidFill>
                <a:latin typeface="Verdana" charset="0"/>
                <a:ea typeface="ＭＳ Ｐゴシック" charset="0"/>
              </a:defRPr>
            </a:lvl7pPr>
            <a:lvl8pPr marL="3086100" indent="-205740" eaLnBrk="0" fontAlgn="base" hangingPunct="0">
              <a:spcBef>
                <a:spcPct val="0"/>
              </a:spcBef>
              <a:spcAft>
                <a:spcPct val="0"/>
              </a:spcAft>
              <a:defRPr sz="2200">
                <a:solidFill>
                  <a:schemeClr val="tx1"/>
                </a:solidFill>
                <a:latin typeface="Verdana" charset="0"/>
                <a:ea typeface="ＭＳ Ｐゴシック" charset="0"/>
              </a:defRPr>
            </a:lvl8pPr>
            <a:lvl9pPr marL="3497580" indent="-205740" eaLnBrk="0" fontAlgn="base" hangingPunct="0">
              <a:spcBef>
                <a:spcPct val="0"/>
              </a:spcBef>
              <a:spcAft>
                <a:spcPct val="0"/>
              </a:spcAft>
              <a:defRPr sz="2200">
                <a:solidFill>
                  <a:schemeClr val="tx1"/>
                </a:solidFill>
                <a:latin typeface="Verdana" charset="0"/>
                <a:ea typeface="ＭＳ Ｐゴシック" charset="0"/>
              </a:defRPr>
            </a:lvl9pPr>
          </a:lstStyle>
          <a:p>
            <a:pPr eaLnBrk="1" hangingPunct="1"/>
            <a:fld id="{DAB1D84A-FFB1-A541-8F23-0702B9DB2DF2}" type="slidenum">
              <a:rPr lang="en-US" sz="1300"/>
              <a:pPr eaLnBrk="1" hangingPunct="1"/>
              <a:t>9</a:t>
            </a:fld>
            <a:endParaRPr lang="en-US" sz="1300"/>
          </a:p>
        </p:txBody>
      </p:sp>
      <p:pic>
        <p:nvPicPr>
          <p:cNvPr id="2" name="Picture 1"/>
          <p:cNvPicPr>
            <a:picLocks noChangeAspect="1"/>
          </p:cNvPicPr>
          <p:nvPr/>
        </p:nvPicPr>
        <p:blipFill rotWithShape="1">
          <a:blip r:embed="rId2"/>
          <a:srcRect b="19464"/>
          <a:stretch/>
        </p:blipFill>
        <p:spPr>
          <a:xfrm>
            <a:off x="4503652" y="2684622"/>
            <a:ext cx="4402520" cy="2022868"/>
          </a:xfrm>
          <a:prstGeom prst="rect">
            <a:avLst/>
          </a:prstGeom>
          <a:ln>
            <a:solidFill>
              <a:srgbClr val="000000"/>
            </a:solidFill>
          </a:ln>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3"/>
          <a:srcRect b="15166"/>
          <a:stretch/>
        </p:blipFill>
        <p:spPr>
          <a:xfrm>
            <a:off x="560625" y="4313896"/>
            <a:ext cx="4182183" cy="1882702"/>
          </a:xfrm>
          <a:prstGeom prst="rect">
            <a:avLst/>
          </a:prstGeom>
          <a:ln>
            <a:solidFill>
              <a:srgbClr val="000000"/>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a:stretch>
            <a:fillRect/>
          </a:stretch>
        </p:blipFill>
        <p:spPr>
          <a:xfrm>
            <a:off x="321469" y="2849237"/>
            <a:ext cx="4233197" cy="936595"/>
          </a:xfrm>
          <a:prstGeom prst="rect">
            <a:avLst/>
          </a:prstGeom>
          <a:ln>
            <a:solidFill>
              <a:srgbClr val="000000"/>
            </a:solidFill>
          </a:ln>
          <a:effectLst>
            <a:outerShdw blurRad="50800" dist="38100" dir="2700000" algn="tl" rotWithShape="0">
              <a:prstClr val="black">
                <a:alpha val="40000"/>
              </a:prstClr>
            </a:outerShdw>
          </a:effectLst>
        </p:spPr>
      </p:pic>
      <p:sp>
        <p:nvSpPr>
          <p:cNvPr id="5" name="Footer Placeholder 4"/>
          <p:cNvSpPr>
            <a:spLocks noGrp="1"/>
          </p:cNvSpPr>
          <p:nvPr>
            <p:ph type="ftr" sz="quarter" idx="11"/>
          </p:nvPr>
        </p:nvSpPr>
        <p:spPr/>
        <p:txBody>
          <a:bodyPr/>
          <a:lstStyle/>
          <a:p>
            <a:r>
              <a:rPr lang="en-US" smtClean="0"/>
              <a:t>ISRFG9 11/7/11</a:t>
            </a:r>
            <a:endParaRPr lang="en-US"/>
          </a:p>
        </p:txBody>
      </p:sp>
    </p:spTree>
    <p:extLst>
      <p:ext uri="{BB962C8B-B14F-4D97-AF65-F5344CB8AC3E}">
        <p14:creationId xmlns:p14="http://schemas.microsoft.com/office/powerpoint/2010/main" val="7187143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7972</TotalTime>
  <Words>4054</Words>
  <Application>Microsoft Macintosh PowerPoint</Application>
  <PresentationFormat>On-screen Show (4:3)</PresentationFormat>
  <Paragraphs>1062</Paragraphs>
  <Slides>39</Slides>
  <Notes>16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Gramene: An Integrated Phylogenomics Resource for the Oryza Genus</vt:lpstr>
      <vt:lpstr>www.gramene.org</vt:lpstr>
      <vt:lpstr>PowerPoint Presentation</vt:lpstr>
      <vt:lpstr>OMAP, I-OMAP, Oryza Genome Evolution (OGE)</vt:lpstr>
      <vt:lpstr>PowerPoint Presentation</vt:lpstr>
      <vt:lpstr>PowerPoint Presentation</vt:lpstr>
      <vt:lpstr>OMAP Physical Maps</vt:lpstr>
      <vt:lpstr>PowerPoint Presentation</vt:lpstr>
      <vt:lpstr>InterPro/dbXref/GO</vt:lpstr>
      <vt:lpstr>Ontologies</vt:lpstr>
      <vt:lpstr>PowerPoint Presentation</vt:lpstr>
      <vt:lpstr>PowerPoint Presentation</vt:lpstr>
      <vt:lpstr>PowerPoint Presentation</vt:lpstr>
      <vt:lpstr>Compara Gene Trees</vt:lpstr>
      <vt:lpstr>PowerPoint Presentation</vt:lpstr>
      <vt:lpstr>Newick tree &amp; alignment</vt:lpstr>
      <vt:lpstr>Ortholog Calls</vt:lpstr>
      <vt:lpstr>Pair-wise Alignments Between Orthologs</vt:lpstr>
      <vt:lpstr>Tandem Duplicate Detection</vt:lpstr>
      <vt:lpstr>Automated Detection of Split Genes</vt:lpstr>
      <vt:lpstr>Gene-Centered Synteny Build</vt:lpstr>
      <vt:lpstr>PowerPoint Presentation</vt:lpstr>
      <vt:lpstr>Oryza-Centered Trees</vt:lpstr>
      <vt:lpstr>PowerPoint Presentation</vt:lpstr>
      <vt:lpstr>Example Trees</vt:lpstr>
      <vt:lpstr>Ortholog/homolog Results</vt:lpstr>
      <vt:lpstr>Protein Length Correlation</vt:lpstr>
      <vt:lpstr>Gene-based Synteny</vt:lpstr>
      <vt:lpstr>Chromosomal Distributions</vt:lpstr>
      <vt:lpstr>SNP View: Functional consequences of polymorphism </vt:lpstr>
      <vt:lpstr>Rice Diversity Module</vt:lpstr>
      <vt:lpstr>PowerPoint Presentation</vt:lpstr>
      <vt:lpstr>PowerPoint Presentation</vt:lpstr>
      <vt:lpstr>New Oryza Pages</vt:lpstr>
      <vt:lpstr>Future</vt:lpstr>
      <vt:lpstr>Oryza Genome Evolution Project (OGE) </vt:lpstr>
      <vt:lpstr>Gramene</vt:lpstr>
      <vt:lpstr>PowerPoint Presentation</vt:lpstr>
      <vt:lpstr>PowerPoint Presentation</vt:lpstr>
    </vt:vector>
  </TitlesOfParts>
  <Company>Cold Spring Harbor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Stein</dc:creator>
  <cp:lastModifiedBy>Josh Stein</cp:lastModifiedBy>
  <cp:revision>173</cp:revision>
  <dcterms:created xsi:type="dcterms:W3CDTF">2011-11-04T20:41:02Z</dcterms:created>
  <dcterms:modified xsi:type="dcterms:W3CDTF">2011-11-10T20:16:52Z</dcterms:modified>
</cp:coreProperties>
</file>